
<file path=[Content_Types].xml><?xml version="1.0" encoding="utf-8"?>
<Types xmlns="http://schemas.openxmlformats.org/package/2006/content-types">
  <Default ContentType="image/jpeg" Extension="JPG"/>
  <Default ContentType="image/vnd.ms-photo" Extension="wdp"/>
  <Default ContentType="image/svg+xml" Extension="svg"/>
  <Default ContentType="application/xml" Extension="xml"/>
  <Default ContentType="image/png" Extension="png"/>
  <Default ContentType="image/jpeg" Extension="jpe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13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presentation.main+xml" PartName="/ppt/presentation.xml"/>
  <Override ContentType="application/vnd.openxmlformats-officedocument.presentationml.presProps+xml" PartName="/ppt/presProps1.xml"/>
  <Override ContentType="application/vnd.openxmlformats-officedocument.theme+xml" PartName="/ppt/theme/theme1.xml"/>
  <Override ContentType="application/vnd.openxmlformats-officedocument.presentationml.viewProps+xml" PartName="/ppt/viewProps1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10287000" cx="18288000"/>
  <p:notesSz cx="6858000" cy="9144000"/>
  <p:defaultTextStyle>
    <a:defPPr lvl="0">
      <a:defRPr lang="en-US"/>
    </a:defPPr>
    <a:lvl1pPr defTabSz="914400" eaLnBrk="1" hangingPunct="1" latinLnBrk="0" lvl="0" marL="0" rtl="0" algn="l">
      <a:defRPr kern="1200" sz="1800">
        <a:solidFill>
          <a:schemeClr val="tx1"/>
        </a:solidFill>
        <a:latin typeface="+mn-lt"/>
        <a:ea typeface="+mn-ea"/>
        <a:cs typeface="+mn-cs"/>
      </a:defRPr>
    </a:lvl1pPr>
    <a:lvl2pPr defTabSz="914400" eaLnBrk="1" hangingPunct="1" latinLnBrk="0" lvl="1" marL="457200" rtl="0" algn="l">
      <a:defRPr kern="1200" sz="1800">
        <a:solidFill>
          <a:schemeClr val="tx1"/>
        </a:solidFill>
        <a:latin typeface="+mn-lt"/>
        <a:ea typeface="+mn-ea"/>
        <a:cs typeface="+mn-cs"/>
      </a:defRPr>
    </a:lvl2pPr>
    <a:lvl3pPr defTabSz="914400" eaLnBrk="1" hangingPunct="1" latinLnBrk="0" lvl="2" marL="914400" rtl="0" algn="l">
      <a:defRPr kern="1200" sz="1800">
        <a:solidFill>
          <a:schemeClr val="tx1"/>
        </a:solidFill>
        <a:latin typeface="+mn-lt"/>
        <a:ea typeface="+mn-ea"/>
        <a:cs typeface="+mn-cs"/>
      </a:defRPr>
    </a:lvl3pPr>
    <a:lvl4pPr defTabSz="914400" eaLnBrk="1" hangingPunct="1" latinLnBrk="0" lvl="3" marL="1371600" rtl="0" algn="l">
      <a:defRPr kern="1200" sz="1800">
        <a:solidFill>
          <a:schemeClr val="tx1"/>
        </a:solidFill>
        <a:latin typeface="+mn-lt"/>
        <a:ea typeface="+mn-ea"/>
        <a:cs typeface="+mn-cs"/>
      </a:defRPr>
    </a:lvl4pPr>
    <a:lvl5pPr defTabSz="914400" eaLnBrk="1" hangingPunct="1" latinLnBrk="0" lvl="4" marL="1828800" rtl="0" algn="l">
      <a:defRPr kern="1200" sz="1800">
        <a:solidFill>
          <a:schemeClr val="tx1"/>
        </a:solidFill>
        <a:latin typeface="+mn-lt"/>
        <a:ea typeface="+mn-ea"/>
        <a:cs typeface="+mn-cs"/>
      </a:defRPr>
    </a:lvl5pPr>
    <a:lvl6pPr defTabSz="914400" eaLnBrk="1" hangingPunct="1" latinLnBrk="0" lvl="5" marL="2286000" rtl="0" algn="l">
      <a:defRPr kern="1200" sz="1800">
        <a:solidFill>
          <a:schemeClr val="tx1"/>
        </a:solidFill>
        <a:latin typeface="+mn-lt"/>
        <a:ea typeface="+mn-ea"/>
        <a:cs typeface="+mn-cs"/>
      </a:defRPr>
    </a:lvl6pPr>
    <a:lvl7pPr defTabSz="914400" eaLnBrk="1" hangingPunct="1" latinLnBrk="0" lvl="6" marL="2743200" rtl="0" algn="l">
      <a:defRPr kern="1200" sz="1800">
        <a:solidFill>
          <a:schemeClr val="tx1"/>
        </a:solidFill>
        <a:latin typeface="+mn-lt"/>
        <a:ea typeface="+mn-ea"/>
        <a:cs typeface="+mn-cs"/>
      </a:defRPr>
    </a:lvl7pPr>
    <a:lvl8pPr defTabSz="914400" eaLnBrk="1" hangingPunct="1" latinLnBrk="0" lvl="7" marL="3200400" rtl="0" algn="l">
      <a:defRPr kern="1200" sz="1800">
        <a:solidFill>
          <a:schemeClr val="tx1"/>
        </a:solidFill>
        <a:latin typeface="+mn-lt"/>
        <a:ea typeface="+mn-ea"/>
        <a:cs typeface="+mn-cs"/>
      </a:defRPr>
    </a:lvl8pPr>
    <a:lvl9pPr defTabSz="914400" eaLnBrk="1" hangingPunct="1" latinLnBrk="0" lvl="8" marL="3657600" rtl="0" algn="l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1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viewProps" Target="viewProps1.xml"/><Relationship Id="rId3" Type="http://schemas.openxmlformats.org/officeDocument/2006/relationships/presProps" Target="presProps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4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18.svg"/><Relationship Id="rId10" Type="http://schemas.microsoft.com/office/2007/relationships/hdphoto" Target="../media/hdphoto1.wdp"/><Relationship Id="rId4" Type="http://schemas.openxmlformats.org/officeDocument/2006/relationships/image" Target="../media/image17.sv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38023" y="2778904"/>
            <a:ext cx="13211954" cy="2917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7619"/>
              </a:lnSpc>
              <a:spcBef>
                <a:spcPct val="0"/>
              </a:spcBef>
            </a:pPr>
            <a:r>
              <a:rPr lang="en-US" sz="7200" b="1" i="1" dirty="0">
                <a:solidFill>
                  <a:srgbClr val="025DA6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ALTERNATIVAS NA RENDA FIXA 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18288000" cy="2703132"/>
            <a:chOff x="0" y="0"/>
            <a:chExt cx="4816593" cy="71193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711936"/>
            </a:xfrm>
            <a:custGeom>
              <a:avLst/>
              <a:gdLst/>
              <a:ahLst/>
              <a:cxnLst/>
              <a:rect l="l" t="t" r="r" b="b"/>
              <a:pathLst>
                <a:path w="4816592" h="711936">
                  <a:moveTo>
                    <a:pt x="0" y="0"/>
                  </a:moveTo>
                  <a:lnTo>
                    <a:pt x="4816592" y="0"/>
                  </a:lnTo>
                  <a:lnTo>
                    <a:pt x="4816592" y="711936"/>
                  </a:lnTo>
                  <a:lnTo>
                    <a:pt x="0" y="711936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7595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2856322" y="8105660"/>
            <a:ext cx="12575357" cy="638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258"/>
              </a:lnSpc>
              <a:spcBef>
                <a:spcPct val="0"/>
              </a:spcBef>
            </a:pPr>
            <a:r>
              <a:rPr lang="en-US" sz="3756" dirty="0">
                <a:solidFill>
                  <a:srgbClr val="025DA6"/>
                </a:solidFill>
                <a:latin typeface="Quicksand"/>
                <a:ea typeface="Quicksand"/>
                <a:cs typeface="Quicksand"/>
                <a:sym typeface="Quicksand"/>
              </a:rPr>
              <a:t>PAULO NAGAMINE – CAIXA ASSET</a:t>
            </a:r>
          </a:p>
        </p:txBody>
      </p:sp>
      <p:sp>
        <p:nvSpPr>
          <p:cNvPr id="8" name="Freeform 8"/>
          <p:cNvSpPr/>
          <p:nvPr/>
        </p:nvSpPr>
        <p:spPr>
          <a:xfrm>
            <a:off x="6055907" y="27031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Freeform 9"/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0" name="Freeform 10"/>
          <p:cNvSpPr/>
          <p:nvPr/>
        </p:nvSpPr>
        <p:spPr>
          <a:xfrm>
            <a:off x="684348" y="0"/>
            <a:ext cx="2644076" cy="2644076"/>
          </a:xfrm>
          <a:custGeom>
            <a:avLst/>
            <a:gdLst/>
            <a:ahLst/>
            <a:cxnLst/>
            <a:rect l="l" t="t" r="r" b="b"/>
            <a:pathLst>
              <a:path w="2644076" h="2644076">
                <a:moveTo>
                  <a:pt x="0" y="0"/>
                </a:moveTo>
                <a:lnTo>
                  <a:pt x="2644076" y="0"/>
                </a:lnTo>
                <a:lnTo>
                  <a:pt x="2644076" y="2644076"/>
                </a:lnTo>
                <a:lnTo>
                  <a:pt x="0" y="26440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1" name="Group 11"/>
          <p:cNvGrpSpPr/>
          <p:nvPr/>
        </p:nvGrpSpPr>
        <p:grpSpPr>
          <a:xfrm>
            <a:off x="14551350" y="336224"/>
            <a:ext cx="2981041" cy="1971627"/>
            <a:chOff x="0" y="0"/>
            <a:chExt cx="3974721" cy="2628836"/>
          </a:xfrm>
        </p:grpSpPr>
        <p:sp>
          <p:nvSpPr>
            <p:cNvPr id="12" name="Freeform 12"/>
            <p:cNvSpPr/>
            <p:nvPr/>
          </p:nvSpPr>
          <p:spPr>
            <a:xfrm>
              <a:off x="2616345" y="0"/>
              <a:ext cx="1235253" cy="1148197"/>
            </a:xfrm>
            <a:custGeom>
              <a:avLst/>
              <a:gdLst/>
              <a:ahLst/>
              <a:cxnLst/>
              <a:rect l="l" t="t" r="r" b="b"/>
              <a:pathLst>
                <a:path w="1235253" h="1148197">
                  <a:moveTo>
                    <a:pt x="0" y="0"/>
                  </a:moveTo>
                  <a:lnTo>
                    <a:pt x="1235253" y="0"/>
                  </a:lnTo>
                  <a:lnTo>
                    <a:pt x="1235253" y="1148197"/>
                  </a:lnTo>
                  <a:lnTo>
                    <a:pt x="0" y="1148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432169"/>
              <a:ext cx="3974721" cy="84564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378"/>
                </a:lnSpc>
              </a:pPr>
              <a:r>
                <a:rPr lang="en-US" sz="3841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3841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081522"/>
              <a:ext cx="3974721" cy="7211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12"/>
                </a:lnSpc>
              </a:pPr>
              <a:r>
                <a:rPr lang="en-US" sz="3223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1680602"/>
              <a:ext cx="3974721" cy="8489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394"/>
                </a:lnSpc>
              </a:pPr>
              <a:r>
                <a:rPr lang="en-US" sz="3853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397701" y="2401666"/>
              <a:ext cx="1179320" cy="2271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385"/>
                </a:lnSpc>
              </a:pPr>
              <a:r>
                <a:rPr lang="en-US" sz="989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D216-DB85-B834-E149-189CDB4B9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A8F5FB3B-E1DB-7918-C388-7E48EDAD4178}"/>
              </a:ext>
            </a:extLst>
          </p:cNvPr>
          <p:cNvSpPr/>
          <p:nvPr/>
        </p:nvSpPr>
        <p:spPr>
          <a:xfrm>
            <a:off x="-617244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4BC4C344-7FC9-C249-594A-37E6374B90CC}"/>
              </a:ext>
            </a:extLst>
          </p:cNvPr>
          <p:cNvGrpSpPr/>
          <p:nvPr/>
        </p:nvGrpSpPr>
        <p:grpSpPr>
          <a:xfrm>
            <a:off x="0" y="0"/>
            <a:ext cx="18288000" cy="2882201"/>
            <a:chOff x="0" y="0"/>
            <a:chExt cx="18288000" cy="2882201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464EEB7A-F07D-A35B-07C1-6CEB8CE63178}"/>
                </a:ext>
              </a:extLst>
            </p:cNvPr>
            <p:cNvGrpSpPr/>
            <p:nvPr/>
          </p:nvGrpSpPr>
          <p:grpSpPr>
            <a:xfrm>
              <a:off x="0" y="0"/>
              <a:ext cx="18288000" cy="2588832"/>
              <a:chOff x="0" y="0"/>
              <a:chExt cx="4816593" cy="681832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92578BF3-5438-5EAC-7918-45423E8E5452}"/>
                  </a:ext>
                </a:extLst>
              </p:cNvPr>
              <p:cNvSpPr/>
              <p:nvPr/>
            </p:nvSpPr>
            <p:spPr>
              <a:xfrm>
                <a:off x="0" y="0"/>
                <a:ext cx="4816592" cy="681832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681832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681832"/>
                    </a:lnTo>
                    <a:lnTo>
                      <a:pt x="0" y="681832"/>
                    </a:lnTo>
                    <a:close/>
                  </a:path>
                </a:pathLst>
              </a:custGeom>
              <a:solidFill>
                <a:srgbClr val="025DA6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" name="TextBox 4">
                <a:extLst>
                  <a:ext uri="{FF2B5EF4-FFF2-40B4-BE49-F238E27FC236}">
                    <a16:creationId xmlns:a16="http://schemas.microsoft.com/office/drawing/2014/main" id="{E60EF0B9-801F-0A67-325A-E776C901E136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4816593" cy="7294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93"/>
                  </a:lnSpc>
                </a:pPr>
                <a:endParaRPr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09232E9-D14D-8A8D-5DBD-7D83959783C6}"/>
                </a:ext>
              </a:extLst>
            </p:cNvPr>
            <p:cNvSpPr/>
            <p:nvPr/>
          </p:nvSpPr>
          <p:spPr>
            <a:xfrm>
              <a:off x="6055907" y="2588832"/>
              <a:ext cx="6176185" cy="293369"/>
            </a:xfrm>
            <a:custGeom>
              <a:avLst/>
              <a:gdLst/>
              <a:ahLst/>
              <a:cxnLst/>
              <a:rect l="l" t="t" r="r" b="b"/>
              <a:pathLst>
                <a:path w="6176185" h="293369">
                  <a:moveTo>
                    <a:pt x="0" y="0"/>
                  </a:moveTo>
                  <a:lnTo>
                    <a:pt x="6176186" y="0"/>
                  </a:lnTo>
                  <a:lnTo>
                    <a:pt x="6176186" y="293369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8A57EB6-7C19-1717-F33D-A97B46B3240B}"/>
                </a:ext>
              </a:extLst>
            </p:cNvPr>
            <p:cNvSpPr txBox="1"/>
            <p:nvPr/>
          </p:nvSpPr>
          <p:spPr>
            <a:xfrm>
              <a:off x="2270248" y="667433"/>
              <a:ext cx="13747505" cy="77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14"/>
                </a:lnSpc>
              </a:pPr>
              <a:r>
                <a:rPr lang="en-US" sz="5518" b="1" i="1" dirty="0">
                  <a:solidFill>
                    <a:srgbClr val="FAFDFD"/>
                  </a:solidFill>
                  <a:latin typeface="Cormorant Garamond Bold Italics"/>
                  <a:ea typeface="Cormorant Garamond Bold Italics"/>
                  <a:cs typeface="Cormorant Garamond Bold Italics"/>
                  <a:sym typeface="Cormorant Garamond Bold Italics"/>
                </a:rPr>
                <a:t>JUROS REAIS</a:t>
              </a: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66258190-9408-53DF-18F6-37443292E1CB}"/>
                </a:ext>
              </a:extLst>
            </p:cNvPr>
            <p:cNvGrpSpPr/>
            <p:nvPr/>
          </p:nvGrpSpPr>
          <p:grpSpPr>
            <a:xfrm>
              <a:off x="16489231" y="1301386"/>
              <a:ext cx="1540138" cy="1018630"/>
              <a:chOff x="0" y="0"/>
              <a:chExt cx="2053518" cy="135817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B5C64CD4-B19B-6E09-B001-95A655049B37}"/>
                  </a:ext>
                </a:extLst>
              </p:cNvPr>
              <p:cNvSpPr/>
              <p:nvPr/>
            </p:nvSpPr>
            <p:spPr>
              <a:xfrm>
                <a:off x="1351720" y="0"/>
                <a:ext cx="638186" cy="593210"/>
              </a:xfrm>
              <a:custGeom>
                <a:avLst/>
                <a:gdLst/>
                <a:ahLst/>
                <a:cxnLst/>
                <a:rect l="l" t="t" r="r" b="b"/>
                <a:pathLst>
                  <a:path w="638186" h="593210">
                    <a:moveTo>
                      <a:pt x="0" y="0"/>
                    </a:moveTo>
                    <a:lnTo>
                      <a:pt x="638187" y="0"/>
                    </a:lnTo>
                    <a:lnTo>
                      <a:pt x="638187" y="593210"/>
                    </a:lnTo>
                    <a:lnTo>
                      <a:pt x="0" y="5932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 r="-185" b="-778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D6A2A619-7553-E02C-219B-FEAD1C0A6F77}"/>
                  </a:ext>
                </a:extLst>
              </p:cNvPr>
              <p:cNvSpPr txBox="1"/>
              <p:nvPr/>
            </p:nvSpPr>
            <p:spPr>
              <a:xfrm>
                <a:off x="0" y="219625"/>
                <a:ext cx="2053518" cy="4405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78"/>
                  </a:lnSpc>
                </a:pPr>
                <a:r>
                  <a:rPr lang="en-US" sz="1984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SEMINÁ</a:t>
                </a:r>
                <a:r>
                  <a:rPr lang="en-US" sz="1984">
                    <a:solidFill>
                      <a:srgbClr val="FFFFFF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R  O</a:t>
                </a: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76ED974C-1963-8529-E608-9A1D3B82E914}"/>
                  </a:ext>
                </a:extLst>
              </p:cNvPr>
              <p:cNvSpPr txBox="1"/>
              <p:nvPr/>
            </p:nvSpPr>
            <p:spPr>
              <a:xfrm>
                <a:off x="0" y="555110"/>
                <a:ext cx="2053518" cy="37625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331"/>
                  </a:lnSpc>
                </a:pPr>
                <a:r>
                  <a:rPr lang="en-US" sz="1665" dirty="0">
                    <a:solidFill>
                      <a:srgbClr val="0EFEC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INVESTIMENTO</a:t>
                </a: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37ABBEF2-D37A-A09D-0002-4057BC821417}"/>
                  </a:ext>
                </a:extLst>
              </p:cNvPr>
              <p:cNvSpPr txBox="1"/>
              <p:nvPr/>
            </p:nvSpPr>
            <p:spPr>
              <a:xfrm>
                <a:off x="0" y="864621"/>
                <a:ext cx="2053518" cy="4422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87"/>
                  </a:lnSpc>
                </a:pPr>
                <a:r>
                  <a:rPr lang="en-US" sz="1990">
                    <a:solidFill>
                      <a:srgbClr val="FFFFFF"/>
                    </a:solidFill>
                    <a:latin typeface="League Spartan"/>
                    <a:ea typeface="League Spartan"/>
                    <a:cs typeface="League Spartan"/>
                    <a:sym typeface="League Spartan"/>
                  </a:rPr>
                  <a:t>AEPREMERJ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E7D68B7C-29D6-0DCA-0F3D-5F8140AA31EC}"/>
                  </a:ext>
                </a:extLst>
              </p:cNvPr>
              <p:cNvSpPr txBox="1"/>
              <p:nvPr/>
            </p:nvSpPr>
            <p:spPr>
              <a:xfrm>
                <a:off x="722114" y="1236521"/>
                <a:ext cx="609289" cy="1216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716"/>
                  </a:lnSpc>
                </a:pPr>
                <a:r>
                  <a:rPr lang="en-US" sz="51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Vassouras - RJ</a:t>
                </a:r>
              </a:p>
            </p:txBody>
          </p:sp>
        </p:grpSp>
      </p:grpSp>
      <p:pic>
        <p:nvPicPr>
          <p:cNvPr id="8" name="Imagem 7">
            <a:extLst>
              <a:ext uri="{FF2B5EF4-FFF2-40B4-BE49-F238E27FC236}">
                <a16:creationId xmlns:a16="http://schemas.microsoft.com/office/drawing/2014/main" id="{7897BBFE-1E31-359B-7797-148A05B432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2412" y="2937908"/>
            <a:ext cx="12103172" cy="7254426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439C3AC8-BB3D-C9AD-8D10-6F451574C59B}"/>
              </a:ext>
            </a:extLst>
          </p:cNvPr>
          <p:cNvSpPr txBox="1"/>
          <p:nvPr/>
        </p:nvSpPr>
        <p:spPr>
          <a:xfrm>
            <a:off x="0" y="9906782"/>
            <a:ext cx="2988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>
                <a:solidFill>
                  <a:srgbClr val="0074B0"/>
                </a:solidFill>
              </a:rPr>
              <a:t>Fonte: Quantum, Caixa Asset</a:t>
            </a:r>
          </a:p>
        </p:txBody>
      </p:sp>
    </p:spTree>
    <p:extLst>
      <p:ext uri="{BB962C8B-B14F-4D97-AF65-F5344CB8AC3E}">
        <p14:creationId xmlns:p14="http://schemas.microsoft.com/office/powerpoint/2010/main" val="135558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987DC-C8D6-2239-71A7-70700EB80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1A9B9DFF-6151-32D6-2074-D80B92255264}"/>
              </a:ext>
            </a:extLst>
          </p:cNvPr>
          <p:cNvSpPr/>
          <p:nvPr/>
        </p:nvSpPr>
        <p:spPr>
          <a:xfrm>
            <a:off x="-617244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4055146D-11D0-50B8-5BF1-FF47165A0B73}"/>
              </a:ext>
            </a:extLst>
          </p:cNvPr>
          <p:cNvGrpSpPr/>
          <p:nvPr/>
        </p:nvGrpSpPr>
        <p:grpSpPr>
          <a:xfrm>
            <a:off x="0" y="0"/>
            <a:ext cx="18288000" cy="2882201"/>
            <a:chOff x="0" y="0"/>
            <a:chExt cx="18288000" cy="2882201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B74F47A3-1587-D59F-7F44-1BD656F0BDCC}"/>
                </a:ext>
              </a:extLst>
            </p:cNvPr>
            <p:cNvGrpSpPr/>
            <p:nvPr/>
          </p:nvGrpSpPr>
          <p:grpSpPr>
            <a:xfrm>
              <a:off x="0" y="0"/>
              <a:ext cx="18288000" cy="2588832"/>
              <a:chOff x="0" y="0"/>
              <a:chExt cx="4816593" cy="681832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BDD37DC3-EB38-A1A0-63C8-A8B42E7F88CD}"/>
                  </a:ext>
                </a:extLst>
              </p:cNvPr>
              <p:cNvSpPr/>
              <p:nvPr/>
            </p:nvSpPr>
            <p:spPr>
              <a:xfrm>
                <a:off x="0" y="0"/>
                <a:ext cx="4816592" cy="681832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681832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681832"/>
                    </a:lnTo>
                    <a:lnTo>
                      <a:pt x="0" y="681832"/>
                    </a:lnTo>
                    <a:close/>
                  </a:path>
                </a:pathLst>
              </a:custGeom>
              <a:solidFill>
                <a:srgbClr val="025DA6"/>
              </a:solidFill>
            </p:spPr>
            <p:txBody>
              <a:bodyPr/>
              <a:lstStyle/>
              <a:p>
                <a:endParaRPr lang="pt-BR" dirty="0"/>
              </a:p>
            </p:txBody>
          </p:sp>
          <p:sp>
            <p:nvSpPr>
              <p:cNvPr id="4" name="TextBox 4">
                <a:extLst>
                  <a:ext uri="{FF2B5EF4-FFF2-40B4-BE49-F238E27FC236}">
                    <a16:creationId xmlns:a16="http://schemas.microsoft.com/office/drawing/2014/main" id="{ADB059E6-6FDB-648B-0EA9-A4C1EF10B767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4816593" cy="7294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93"/>
                  </a:lnSpc>
                </a:pPr>
                <a:endParaRPr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8B71361-F37B-5334-4556-B4086C9AAD34}"/>
                </a:ext>
              </a:extLst>
            </p:cNvPr>
            <p:cNvSpPr/>
            <p:nvPr/>
          </p:nvSpPr>
          <p:spPr>
            <a:xfrm>
              <a:off x="6055907" y="2588832"/>
              <a:ext cx="6176185" cy="293369"/>
            </a:xfrm>
            <a:custGeom>
              <a:avLst/>
              <a:gdLst/>
              <a:ahLst/>
              <a:cxnLst/>
              <a:rect l="l" t="t" r="r" b="b"/>
              <a:pathLst>
                <a:path w="6176185" h="293369">
                  <a:moveTo>
                    <a:pt x="0" y="0"/>
                  </a:moveTo>
                  <a:lnTo>
                    <a:pt x="6176186" y="0"/>
                  </a:lnTo>
                  <a:lnTo>
                    <a:pt x="6176186" y="293369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31B14166-85CD-9FC4-A05D-27CBA1C1AAB6}"/>
                </a:ext>
              </a:extLst>
            </p:cNvPr>
            <p:cNvSpPr txBox="1"/>
            <p:nvPr/>
          </p:nvSpPr>
          <p:spPr>
            <a:xfrm>
              <a:off x="2270248" y="667433"/>
              <a:ext cx="13747505" cy="77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14"/>
                </a:lnSpc>
              </a:pPr>
              <a:r>
                <a:rPr lang="en-US" sz="5518" b="1" i="1" dirty="0">
                  <a:solidFill>
                    <a:srgbClr val="FAFDFD"/>
                  </a:solidFill>
                  <a:latin typeface="Cormorant Garamond Bold Italics"/>
                  <a:ea typeface="Cormorant Garamond Bold Italics"/>
                  <a:cs typeface="Cormorant Garamond Bold Italics"/>
                  <a:sym typeface="Cormorant Garamond Bold Italics"/>
                </a:rPr>
                <a:t>QUAL ESCOLHER?</a:t>
              </a: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67DDCB33-4EEB-E119-AF70-D765A28E0CC1}"/>
                </a:ext>
              </a:extLst>
            </p:cNvPr>
            <p:cNvGrpSpPr/>
            <p:nvPr/>
          </p:nvGrpSpPr>
          <p:grpSpPr>
            <a:xfrm>
              <a:off x="16489231" y="1301386"/>
              <a:ext cx="1540138" cy="1018630"/>
              <a:chOff x="0" y="0"/>
              <a:chExt cx="2053518" cy="135817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E8AF2998-FE1A-7DB8-EE8A-8E5927F0DCD0}"/>
                  </a:ext>
                </a:extLst>
              </p:cNvPr>
              <p:cNvSpPr/>
              <p:nvPr/>
            </p:nvSpPr>
            <p:spPr>
              <a:xfrm>
                <a:off x="1351720" y="0"/>
                <a:ext cx="638186" cy="593210"/>
              </a:xfrm>
              <a:custGeom>
                <a:avLst/>
                <a:gdLst/>
                <a:ahLst/>
                <a:cxnLst/>
                <a:rect l="l" t="t" r="r" b="b"/>
                <a:pathLst>
                  <a:path w="638186" h="593210">
                    <a:moveTo>
                      <a:pt x="0" y="0"/>
                    </a:moveTo>
                    <a:lnTo>
                      <a:pt x="638187" y="0"/>
                    </a:lnTo>
                    <a:lnTo>
                      <a:pt x="638187" y="593210"/>
                    </a:lnTo>
                    <a:lnTo>
                      <a:pt x="0" y="5932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 r="-185" b="-778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13B2CCB2-79D7-A8BF-2A05-E16E4A196E9E}"/>
                  </a:ext>
                </a:extLst>
              </p:cNvPr>
              <p:cNvSpPr txBox="1"/>
              <p:nvPr/>
            </p:nvSpPr>
            <p:spPr>
              <a:xfrm>
                <a:off x="0" y="219625"/>
                <a:ext cx="2053518" cy="4405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78"/>
                  </a:lnSpc>
                </a:pPr>
                <a:r>
                  <a:rPr lang="en-US" sz="1984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SEMINÁ</a:t>
                </a:r>
                <a:r>
                  <a:rPr lang="en-US" sz="1984">
                    <a:solidFill>
                      <a:srgbClr val="FFFFFF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R  O</a:t>
                </a: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59F691F0-8E38-B95A-1289-7D69C6EB70B4}"/>
                  </a:ext>
                </a:extLst>
              </p:cNvPr>
              <p:cNvSpPr txBox="1"/>
              <p:nvPr/>
            </p:nvSpPr>
            <p:spPr>
              <a:xfrm>
                <a:off x="0" y="555110"/>
                <a:ext cx="2053518" cy="37625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331"/>
                  </a:lnSpc>
                </a:pPr>
                <a:r>
                  <a:rPr lang="en-US" sz="1665" dirty="0">
                    <a:solidFill>
                      <a:srgbClr val="0EFEC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INVESTIMENTO</a:t>
                </a: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F02DA814-7A7D-7328-5B6A-CA51F0F7D009}"/>
                  </a:ext>
                </a:extLst>
              </p:cNvPr>
              <p:cNvSpPr txBox="1"/>
              <p:nvPr/>
            </p:nvSpPr>
            <p:spPr>
              <a:xfrm>
                <a:off x="0" y="864621"/>
                <a:ext cx="2053518" cy="4422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87"/>
                  </a:lnSpc>
                </a:pPr>
                <a:r>
                  <a:rPr lang="en-US" sz="1990">
                    <a:solidFill>
                      <a:srgbClr val="FFFFFF"/>
                    </a:solidFill>
                    <a:latin typeface="League Spartan"/>
                    <a:ea typeface="League Spartan"/>
                    <a:cs typeface="League Spartan"/>
                    <a:sym typeface="League Spartan"/>
                  </a:rPr>
                  <a:t>AEPREMERJ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71DB33A0-A7C3-5747-E112-8A23D5B78D9A}"/>
                  </a:ext>
                </a:extLst>
              </p:cNvPr>
              <p:cNvSpPr txBox="1"/>
              <p:nvPr/>
            </p:nvSpPr>
            <p:spPr>
              <a:xfrm>
                <a:off x="722114" y="1236521"/>
                <a:ext cx="609289" cy="1216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716"/>
                  </a:lnSpc>
                </a:pPr>
                <a:r>
                  <a:rPr lang="en-US" sz="51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Vassouras - RJ</a:t>
                </a:r>
              </a:p>
            </p:txBody>
          </p:sp>
        </p:grpSp>
      </p:grpSp>
      <p:pic>
        <p:nvPicPr>
          <p:cNvPr id="8" name="Imagem 7">
            <a:extLst>
              <a:ext uri="{FF2B5EF4-FFF2-40B4-BE49-F238E27FC236}">
                <a16:creationId xmlns:a16="http://schemas.microsoft.com/office/drawing/2014/main" id="{FFB87970-5138-8D39-AFBE-34F6692C75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588832"/>
            <a:ext cx="14325600" cy="773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97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8CB2EC-4287-B032-03CA-6EFF15DEE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773A2585-F818-E2B2-4428-DAE4246B1B9F}"/>
              </a:ext>
            </a:extLst>
          </p:cNvPr>
          <p:cNvSpPr/>
          <p:nvPr/>
        </p:nvSpPr>
        <p:spPr>
          <a:xfrm>
            <a:off x="-617244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1E06E0A9-A55F-A768-1005-00C97B7D8568}"/>
              </a:ext>
            </a:extLst>
          </p:cNvPr>
          <p:cNvGrpSpPr/>
          <p:nvPr/>
        </p:nvGrpSpPr>
        <p:grpSpPr>
          <a:xfrm>
            <a:off x="0" y="0"/>
            <a:ext cx="18288000" cy="2882201"/>
            <a:chOff x="0" y="0"/>
            <a:chExt cx="18288000" cy="2882201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780FEAEF-0608-10DB-7988-35CECCA23D8F}"/>
                </a:ext>
              </a:extLst>
            </p:cNvPr>
            <p:cNvGrpSpPr/>
            <p:nvPr/>
          </p:nvGrpSpPr>
          <p:grpSpPr>
            <a:xfrm>
              <a:off x="0" y="0"/>
              <a:ext cx="18288000" cy="2588832"/>
              <a:chOff x="0" y="0"/>
              <a:chExt cx="4816593" cy="681832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D2651BFC-95AB-F194-F834-BFFAB509EF5C}"/>
                  </a:ext>
                </a:extLst>
              </p:cNvPr>
              <p:cNvSpPr/>
              <p:nvPr/>
            </p:nvSpPr>
            <p:spPr>
              <a:xfrm>
                <a:off x="0" y="0"/>
                <a:ext cx="4816592" cy="681832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681832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681832"/>
                    </a:lnTo>
                    <a:lnTo>
                      <a:pt x="0" y="681832"/>
                    </a:lnTo>
                    <a:close/>
                  </a:path>
                </a:pathLst>
              </a:custGeom>
              <a:solidFill>
                <a:srgbClr val="025DA6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" name="TextBox 4">
                <a:extLst>
                  <a:ext uri="{FF2B5EF4-FFF2-40B4-BE49-F238E27FC236}">
                    <a16:creationId xmlns:a16="http://schemas.microsoft.com/office/drawing/2014/main" id="{8B0F9689-8947-5FF2-0631-1D439DA416D2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4816593" cy="7294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93"/>
                  </a:lnSpc>
                </a:pPr>
                <a:endParaRPr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E256A54-C5EF-2520-F998-1D10CD40C2D7}"/>
                </a:ext>
              </a:extLst>
            </p:cNvPr>
            <p:cNvSpPr/>
            <p:nvPr/>
          </p:nvSpPr>
          <p:spPr>
            <a:xfrm>
              <a:off x="6055907" y="2588832"/>
              <a:ext cx="6176185" cy="293369"/>
            </a:xfrm>
            <a:custGeom>
              <a:avLst/>
              <a:gdLst/>
              <a:ahLst/>
              <a:cxnLst/>
              <a:rect l="l" t="t" r="r" b="b"/>
              <a:pathLst>
                <a:path w="6176185" h="293369">
                  <a:moveTo>
                    <a:pt x="0" y="0"/>
                  </a:moveTo>
                  <a:lnTo>
                    <a:pt x="6176186" y="0"/>
                  </a:lnTo>
                  <a:lnTo>
                    <a:pt x="6176186" y="293369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099C28D4-CF5F-29B0-5C2A-7CE64F039860}"/>
                </a:ext>
              </a:extLst>
            </p:cNvPr>
            <p:cNvSpPr txBox="1"/>
            <p:nvPr/>
          </p:nvSpPr>
          <p:spPr>
            <a:xfrm>
              <a:off x="2270248" y="667433"/>
              <a:ext cx="13747505" cy="77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14"/>
                </a:lnSpc>
              </a:pPr>
              <a:r>
                <a:rPr lang="en-US" sz="5518" b="1" i="1" dirty="0">
                  <a:solidFill>
                    <a:srgbClr val="FAFDFD"/>
                  </a:solidFill>
                  <a:latin typeface="Cormorant Garamond Bold Italics"/>
                  <a:ea typeface="Cormorant Garamond Bold Italics"/>
                  <a:cs typeface="Cormorant Garamond Bold Italics"/>
                  <a:sym typeface="Cormorant Garamond Bold Italics"/>
                </a:rPr>
                <a:t>GESTÃO ATIVA</a:t>
              </a: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AE920EC3-DE62-346B-49C5-F00997E816B0}"/>
                </a:ext>
              </a:extLst>
            </p:cNvPr>
            <p:cNvGrpSpPr/>
            <p:nvPr/>
          </p:nvGrpSpPr>
          <p:grpSpPr>
            <a:xfrm>
              <a:off x="16489231" y="1301386"/>
              <a:ext cx="1540138" cy="1018630"/>
              <a:chOff x="0" y="0"/>
              <a:chExt cx="2053518" cy="135817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78B671F6-E3FF-AE52-EF82-0B23BE48A37A}"/>
                  </a:ext>
                </a:extLst>
              </p:cNvPr>
              <p:cNvSpPr/>
              <p:nvPr/>
            </p:nvSpPr>
            <p:spPr>
              <a:xfrm>
                <a:off x="1351720" y="0"/>
                <a:ext cx="638186" cy="593210"/>
              </a:xfrm>
              <a:custGeom>
                <a:avLst/>
                <a:gdLst/>
                <a:ahLst/>
                <a:cxnLst/>
                <a:rect l="l" t="t" r="r" b="b"/>
                <a:pathLst>
                  <a:path w="638186" h="593210">
                    <a:moveTo>
                      <a:pt x="0" y="0"/>
                    </a:moveTo>
                    <a:lnTo>
                      <a:pt x="638187" y="0"/>
                    </a:lnTo>
                    <a:lnTo>
                      <a:pt x="638187" y="593210"/>
                    </a:lnTo>
                    <a:lnTo>
                      <a:pt x="0" y="5932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 r="-185" b="-778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78FA9398-6017-42C9-E325-8F7A4EA60B83}"/>
                  </a:ext>
                </a:extLst>
              </p:cNvPr>
              <p:cNvSpPr txBox="1"/>
              <p:nvPr/>
            </p:nvSpPr>
            <p:spPr>
              <a:xfrm>
                <a:off x="0" y="219625"/>
                <a:ext cx="2053518" cy="4405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78"/>
                  </a:lnSpc>
                </a:pPr>
                <a:r>
                  <a:rPr lang="en-US" sz="1984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SEMINÁ</a:t>
                </a:r>
                <a:r>
                  <a:rPr lang="en-US" sz="1984">
                    <a:solidFill>
                      <a:srgbClr val="FFFFFF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R  O</a:t>
                </a: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81B28FEE-033E-3D04-197C-540F2E4D4B65}"/>
                  </a:ext>
                </a:extLst>
              </p:cNvPr>
              <p:cNvSpPr txBox="1"/>
              <p:nvPr/>
            </p:nvSpPr>
            <p:spPr>
              <a:xfrm>
                <a:off x="0" y="555110"/>
                <a:ext cx="2053518" cy="37625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331"/>
                  </a:lnSpc>
                </a:pPr>
                <a:r>
                  <a:rPr lang="en-US" sz="1665" dirty="0">
                    <a:solidFill>
                      <a:srgbClr val="0EFEC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INVESTIMENTO</a:t>
                </a: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D09F7A46-2EFC-0551-5132-BEE79F6F94C0}"/>
                  </a:ext>
                </a:extLst>
              </p:cNvPr>
              <p:cNvSpPr txBox="1"/>
              <p:nvPr/>
            </p:nvSpPr>
            <p:spPr>
              <a:xfrm>
                <a:off x="0" y="864621"/>
                <a:ext cx="2053518" cy="4422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87"/>
                  </a:lnSpc>
                </a:pPr>
                <a:r>
                  <a:rPr lang="en-US" sz="1990">
                    <a:solidFill>
                      <a:srgbClr val="FFFFFF"/>
                    </a:solidFill>
                    <a:latin typeface="League Spartan"/>
                    <a:ea typeface="League Spartan"/>
                    <a:cs typeface="League Spartan"/>
                    <a:sym typeface="League Spartan"/>
                  </a:rPr>
                  <a:t>AEPREMERJ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5D4191D6-FBB1-0158-0713-AAADA0920A83}"/>
                  </a:ext>
                </a:extLst>
              </p:cNvPr>
              <p:cNvSpPr txBox="1"/>
              <p:nvPr/>
            </p:nvSpPr>
            <p:spPr>
              <a:xfrm>
                <a:off x="722114" y="1236521"/>
                <a:ext cx="609289" cy="1216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716"/>
                  </a:lnSpc>
                </a:pPr>
                <a:r>
                  <a:rPr lang="en-US" sz="51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Vassouras - RJ</a:t>
                </a:r>
              </a:p>
            </p:txBody>
          </p:sp>
        </p:grpSp>
      </p:grpSp>
      <p:pic>
        <p:nvPicPr>
          <p:cNvPr id="10" name="Imagem 9" descr="Pessoa segurando um compasso">
            <a:extLst>
              <a:ext uri="{FF2B5EF4-FFF2-40B4-BE49-F238E27FC236}">
                <a16:creationId xmlns:a16="http://schemas.microsoft.com/office/drawing/2014/main" id="{5425CD45-EB58-A942-78D6-A9E4627BCE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6" r="38479"/>
          <a:stretch>
            <a:fillRect/>
          </a:stretch>
        </p:blipFill>
        <p:spPr>
          <a:xfrm>
            <a:off x="0" y="2588832"/>
            <a:ext cx="5401022" cy="7698168"/>
          </a:xfrm>
          <a:prstGeom prst="rect">
            <a:avLst/>
          </a:prstGeom>
        </p:spPr>
      </p:pic>
      <p:grpSp>
        <p:nvGrpSpPr>
          <p:cNvPr id="22" name="Agrupar 21">
            <a:extLst>
              <a:ext uri="{FF2B5EF4-FFF2-40B4-BE49-F238E27FC236}">
                <a16:creationId xmlns:a16="http://schemas.microsoft.com/office/drawing/2014/main" id="{AB9EB8FE-7FE3-0892-B702-CE3CD634C4C5}"/>
              </a:ext>
            </a:extLst>
          </p:cNvPr>
          <p:cNvGrpSpPr/>
          <p:nvPr/>
        </p:nvGrpSpPr>
        <p:grpSpPr>
          <a:xfrm>
            <a:off x="7838842" y="2820340"/>
            <a:ext cx="8786499" cy="7235152"/>
            <a:chOff x="7239360" y="2856312"/>
            <a:chExt cx="8786499" cy="7235152"/>
          </a:xfrm>
        </p:grpSpPr>
        <p:grpSp>
          <p:nvGrpSpPr>
            <p:cNvPr id="11" name="Agrupar 10">
              <a:extLst>
                <a:ext uri="{FF2B5EF4-FFF2-40B4-BE49-F238E27FC236}">
                  <a16:creationId xmlns:a16="http://schemas.microsoft.com/office/drawing/2014/main" id="{3545016D-A333-64D8-775F-A2CE2E4C65B7}"/>
                </a:ext>
              </a:extLst>
            </p:cNvPr>
            <p:cNvGrpSpPr/>
            <p:nvPr/>
          </p:nvGrpSpPr>
          <p:grpSpPr>
            <a:xfrm>
              <a:off x="8048079" y="2856312"/>
              <a:ext cx="7469651" cy="7235152"/>
              <a:chOff x="1470455" y="875784"/>
              <a:chExt cx="5325663" cy="5459266"/>
            </a:xfrm>
          </p:grpSpPr>
          <p:pic>
            <p:nvPicPr>
              <p:cNvPr id="12" name="Imagem 11" descr="Diagrama&#10;&#10;O conteúdo gerado por IA pode estar incorreto.">
                <a:extLst>
                  <a:ext uri="{FF2B5EF4-FFF2-40B4-BE49-F238E27FC236}">
                    <a16:creationId xmlns:a16="http://schemas.microsoft.com/office/drawing/2014/main" id="{77009DC2-0D02-56ED-D308-4815F7FFA5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7970" r="16995"/>
              <a:stretch>
                <a:fillRect/>
              </a:stretch>
            </p:blipFill>
            <p:spPr>
              <a:xfrm>
                <a:off x="1470455" y="875784"/>
                <a:ext cx="5325663" cy="5459266"/>
              </a:xfrm>
              <a:prstGeom prst="rect">
                <a:avLst/>
              </a:prstGeom>
            </p:spPr>
          </p:pic>
          <p:sp>
            <p:nvSpPr>
              <p:cNvPr id="13" name="Elipse 12">
                <a:extLst>
                  <a:ext uri="{FF2B5EF4-FFF2-40B4-BE49-F238E27FC236}">
                    <a16:creationId xmlns:a16="http://schemas.microsoft.com/office/drawing/2014/main" id="{B4CE756F-8B1D-51F6-1D17-B899D02A249D}"/>
                  </a:ext>
                </a:extLst>
              </p:cNvPr>
              <p:cNvSpPr/>
              <p:nvPr/>
            </p:nvSpPr>
            <p:spPr>
              <a:xfrm>
                <a:off x="2990335" y="2520779"/>
                <a:ext cx="2224216" cy="2211859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</p:grpSp>
        <p:pic>
          <p:nvPicPr>
            <p:cNvPr id="14" name="Imagem 13" descr="Logotipo&#10;&#10;O conteúdo gerado por IA pode estar incorreto.">
              <a:extLst>
                <a:ext uri="{FF2B5EF4-FFF2-40B4-BE49-F238E27FC236}">
                  <a16:creationId xmlns:a16="http://schemas.microsoft.com/office/drawing/2014/main" id="{2753A1E2-3ECC-A114-35B4-4FD1F0DC3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20" t="28819" r="20033"/>
            <a:stretch>
              <a:fillRect/>
            </a:stretch>
          </p:blipFill>
          <p:spPr>
            <a:xfrm>
              <a:off x="7239360" y="3250137"/>
              <a:ext cx="8786499" cy="68413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8310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588832"/>
            <a:chOff x="0" y="0"/>
            <a:chExt cx="4816593" cy="681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816592" cy="681832"/>
            </a:xfrm>
            <a:custGeom>
              <a:avLst/>
              <a:gdLst/>
              <a:ahLst/>
              <a:cxnLst/>
              <a:rect l="l" t="t" r="r" b="b"/>
              <a:pathLst>
                <a:path w="4816592" h="681832">
                  <a:moveTo>
                    <a:pt x="0" y="0"/>
                  </a:moveTo>
                  <a:lnTo>
                    <a:pt x="4816592" y="0"/>
                  </a:lnTo>
                  <a:lnTo>
                    <a:pt x="4816592" y="681832"/>
                  </a:lnTo>
                  <a:lnTo>
                    <a:pt x="0" y="681832"/>
                  </a:lnTo>
                  <a:close/>
                </a:path>
              </a:pathLst>
            </a:custGeom>
            <a:solidFill>
              <a:srgbClr val="025DA6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816593" cy="7294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93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6055907" y="2588832"/>
            <a:ext cx="6176185" cy="293369"/>
          </a:xfrm>
          <a:custGeom>
            <a:avLst/>
            <a:gdLst/>
            <a:ahLst/>
            <a:cxnLst/>
            <a:rect l="l" t="t" r="r" b="b"/>
            <a:pathLst>
              <a:path w="6176185" h="293369">
                <a:moveTo>
                  <a:pt x="0" y="0"/>
                </a:moveTo>
                <a:lnTo>
                  <a:pt x="6176186" y="0"/>
                </a:lnTo>
                <a:lnTo>
                  <a:pt x="6176186" y="293369"/>
                </a:lnTo>
                <a:lnTo>
                  <a:pt x="0" y="29336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6" name="Freeform 6"/>
          <p:cNvSpPr/>
          <p:nvPr/>
        </p:nvSpPr>
        <p:spPr>
          <a:xfrm>
            <a:off x="0" y="-4591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4802483" y="-285750"/>
            <a:ext cx="9368628" cy="2605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1369"/>
              </a:lnSpc>
              <a:spcBef>
                <a:spcPct val="0"/>
              </a:spcBef>
            </a:pPr>
            <a:r>
              <a:rPr lang="en-US" sz="15264" b="1" i="1" dirty="0" err="1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Obrigado</a:t>
            </a:r>
            <a:r>
              <a:rPr lang="en-US" sz="15264" b="1" i="1" dirty="0">
                <a:solidFill>
                  <a:srgbClr val="FAFDFD"/>
                </a:solidFill>
                <a:latin typeface="Cormorant Garamond Bold Italics"/>
                <a:ea typeface="Cormorant Garamond Bold Italics"/>
                <a:cs typeface="Cormorant Garamond Bold Italics"/>
                <a:sym typeface="Cormorant Garamond Bold Italics"/>
              </a:rPr>
              <a:t>!</a:t>
            </a:r>
          </a:p>
        </p:txBody>
      </p:sp>
      <p:sp>
        <p:nvSpPr>
          <p:cNvPr id="12" name="Freeform 12"/>
          <p:cNvSpPr/>
          <p:nvPr/>
        </p:nvSpPr>
        <p:spPr>
          <a:xfrm>
            <a:off x="8663725" y="3029406"/>
            <a:ext cx="699677" cy="459242"/>
          </a:xfrm>
          <a:custGeom>
            <a:avLst/>
            <a:gdLst/>
            <a:ahLst/>
            <a:cxnLst/>
            <a:rect l="l" t="t" r="r" b="b"/>
            <a:pathLst>
              <a:path w="699677" h="459242">
                <a:moveTo>
                  <a:pt x="0" y="0"/>
                </a:moveTo>
                <a:lnTo>
                  <a:pt x="699677" y="0"/>
                </a:lnTo>
                <a:lnTo>
                  <a:pt x="699677" y="459243"/>
                </a:lnTo>
                <a:lnTo>
                  <a:pt x="0" y="45924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3" name="Freeform 13"/>
          <p:cNvSpPr/>
          <p:nvPr/>
        </p:nvSpPr>
        <p:spPr>
          <a:xfrm>
            <a:off x="8663725" y="3705722"/>
            <a:ext cx="792637" cy="792637"/>
          </a:xfrm>
          <a:custGeom>
            <a:avLst/>
            <a:gdLst/>
            <a:ahLst/>
            <a:cxnLst/>
            <a:rect l="l" t="t" r="r" b="b"/>
            <a:pathLst>
              <a:path w="792637" h="792637">
                <a:moveTo>
                  <a:pt x="0" y="0"/>
                </a:moveTo>
                <a:lnTo>
                  <a:pt x="792637" y="0"/>
                </a:lnTo>
                <a:lnTo>
                  <a:pt x="792637" y="792637"/>
                </a:lnTo>
                <a:lnTo>
                  <a:pt x="0" y="7926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5" name="TextBox 15"/>
          <p:cNvSpPr txBox="1"/>
          <p:nvPr/>
        </p:nvSpPr>
        <p:spPr>
          <a:xfrm>
            <a:off x="9670075" y="3132787"/>
            <a:ext cx="7093925" cy="1172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15"/>
              </a:lnSpc>
              <a:spcBef>
                <a:spcPct val="0"/>
              </a:spcBef>
            </a:pPr>
            <a:r>
              <a:rPr lang="en-US" sz="2476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 Email: paulo.nagamine@caixa.gov.br</a:t>
            </a:r>
          </a:p>
          <a:p>
            <a:pPr algn="l">
              <a:lnSpc>
                <a:spcPts val="3115"/>
              </a:lnSpc>
              <a:spcBef>
                <a:spcPct val="0"/>
              </a:spcBef>
            </a:pPr>
            <a:endParaRPr lang="en-US" sz="2476" b="1" dirty="0">
              <a:solidFill>
                <a:srgbClr val="025DA6"/>
              </a:solidFill>
              <a:latin typeface="Quicksand Bold"/>
              <a:ea typeface="Quicksand Bold"/>
              <a:cs typeface="Quicksand Bold"/>
              <a:sym typeface="Quicksand Bold"/>
            </a:endParaRPr>
          </a:p>
          <a:p>
            <a:pPr algn="l">
              <a:lnSpc>
                <a:spcPts val="3116"/>
              </a:lnSpc>
              <a:spcBef>
                <a:spcPct val="0"/>
              </a:spcBef>
            </a:pPr>
            <a:r>
              <a:rPr lang="en-US" sz="2476" b="1" dirty="0">
                <a:solidFill>
                  <a:srgbClr val="025DA6"/>
                </a:solidFill>
                <a:latin typeface="Quicksand Bold"/>
                <a:ea typeface="Quicksand Bold"/>
                <a:cs typeface="Quicksand Bold"/>
                <a:sym typeface="Quicksand Bold"/>
              </a:rPr>
              <a:t>TELEFONE E WHATSAPP: (11) 99861-6067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4696702" y="250641"/>
            <a:ext cx="3156312" cy="2087550"/>
            <a:chOff x="0" y="0"/>
            <a:chExt cx="4208416" cy="2783399"/>
          </a:xfrm>
        </p:grpSpPr>
        <p:sp>
          <p:nvSpPr>
            <p:cNvPr id="17" name="Freeform 17"/>
            <p:cNvSpPr/>
            <p:nvPr/>
          </p:nvSpPr>
          <p:spPr>
            <a:xfrm>
              <a:off x="2770174" y="0"/>
              <a:ext cx="1307880" cy="1215706"/>
            </a:xfrm>
            <a:custGeom>
              <a:avLst/>
              <a:gdLst/>
              <a:ahLst/>
              <a:cxnLst/>
              <a:rect l="l" t="t" r="r" b="b"/>
              <a:pathLst>
                <a:path w="1307880" h="1215706">
                  <a:moveTo>
                    <a:pt x="0" y="0"/>
                  </a:moveTo>
                  <a:lnTo>
                    <a:pt x="1307880" y="0"/>
                  </a:lnTo>
                  <a:lnTo>
                    <a:pt x="1307880" y="1215706"/>
                  </a:lnTo>
                  <a:lnTo>
                    <a:pt x="0" y="12157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r="-185" b="-7781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451974"/>
              <a:ext cx="4208416" cy="90097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694"/>
                </a:lnSpc>
              </a:pPr>
              <a:r>
                <a:rPr lang="en-US" sz="4067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SEMINÁ</a:t>
              </a:r>
              <a:r>
                <a:rPr lang="en-US" sz="4067">
                  <a:solidFill>
                    <a:srgbClr val="FFFFFF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R  O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1149031"/>
              <a:ext cx="4208416" cy="7596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778"/>
                </a:lnSpc>
              </a:pPr>
              <a:r>
                <a:rPr lang="en-US" sz="3413">
                  <a:solidFill>
                    <a:srgbClr val="0EFEC1"/>
                  </a:solidFill>
                  <a:latin typeface="Open Sans"/>
                  <a:ea typeface="Open Sans"/>
                  <a:cs typeface="Open Sans"/>
                  <a:sym typeface="Open Sans"/>
                </a:rPr>
                <a:t>INVESTIMENTO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1764283"/>
              <a:ext cx="4208416" cy="9139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711"/>
                </a:lnSpc>
              </a:pPr>
              <a:r>
                <a:rPr lang="en-US" sz="4079">
                  <a:solidFill>
                    <a:srgbClr val="FFFFFF"/>
                  </a:solidFill>
                  <a:latin typeface="League Spartan"/>
                  <a:ea typeface="League Spartan"/>
                  <a:cs typeface="League Spartan"/>
                  <a:sym typeface="League Spartan"/>
                </a:rPr>
                <a:t>AEPREMERJ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479879" y="2544553"/>
              <a:ext cx="1248658" cy="2388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67"/>
                </a:lnSpc>
              </a:pPr>
              <a:r>
                <a:rPr lang="en-US" sz="1048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Vassouras - RJ</a:t>
              </a:r>
            </a:p>
          </p:txBody>
        </p:sp>
      </p:grpSp>
      <p:pic>
        <p:nvPicPr>
          <p:cNvPr id="22" name="Imagem 21" descr="Código QR&#10;&#10;O conteúdo gerado por IA pode estar incorreto.">
            <a:extLst>
              <a:ext uri="{FF2B5EF4-FFF2-40B4-BE49-F238E27FC236}">
                <a16:creationId xmlns:a16="http://schemas.microsoft.com/office/drawing/2014/main" id="{AC09AA90-7BAD-0E13-5F22-BAA6997250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302" y="4642193"/>
            <a:ext cx="5639364" cy="5639364"/>
          </a:xfrm>
          <a:prstGeom prst="rect">
            <a:avLst/>
          </a:prstGeom>
        </p:spPr>
      </p:pic>
      <p:pic>
        <p:nvPicPr>
          <p:cNvPr id="25" name="Imagem 24" descr="Homem com celular na mão&#10;&#10;O conteúdo gerado por IA pode estar incorreto.">
            <a:extLst>
              <a:ext uri="{FF2B5EF4-FFF2-40B4-BE49-F238E27FC236}">
                <a16:creationId xmlns:a16="http://schemas.microsoft.com/office/drawing/2014/main" id="{B393F50D-A6C0-6C44-02DA-A7E37184376A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4895" r="25766"/>
          <a:stretch>
            <a:fillRect/>
          </a:stretch>
        </p:blipFill>
        <p:spPr>
          <a:xfrm>
            <a:off x="-27566" y="2558349"/>
            <a:ext cx="6504566" cy="7780230"/>
          </a:xfrm>
          <a:prstGeom prst="rect">
            <a:avLst/>
          </a:prstGeom>
        </p:spPr>
      </p:pic>
      <p:pic>
        <p:nvPicPr>
          <p:cNvPr id="26" name="Picture 2" descr="Logo Whatsapp PNG, Logo Whatsapp Transparent Background - FreeIconsPNG">
            <a:extLst>
              <a:ext uri="{FF2B5EF4-FFF2-40B4-BE49-F238E27FC236}">
                <a16:creationId xmlns:a16="http://schemas.microsoft.com/office/drawing/2014/main" id="{B9A29454-F2E9-5B36-182A-75F79BE2A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856" y="2598451"/>
            <a:ext cx="1808795" cy="180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0828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173C1B-A40F-737F-48E9-167C72464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C5275141-BE9C-2243-1B78-EFAE3886EBF4}"/>
              </a:ext>
            </a:extLst>
          </p:cNvPr>
          <p:cNvSpPr/>
          <p:nvPr/>
        </p:nvSpPr>
        <p:spPr>
          <a:xfrm>
            <a:off x="-617244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12ABDC69-889A-FD81-B1B6-C8E3A6CAFB75}"/>
              </a:ext>
            </a:extLst>
          </p:cNvPr>
          <p:cNvGrpSpPr/>
          <p:nvPr/>
        </p:nvGrpSpPr>
        <p:grpSpPr>
          <a:xfrm>
            <a:off x="0" y="0"/>
            <a:ext cx="18288000" cy="2882201"/>
            <a:chOff x="0" y="0"/>
            <a:chExt cx="18288000" cy="2882201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0A3A507A-34FF-BAA0-6F63-C60797A3E048}"/>
                </a:ext>
              </a:extLst>
            </p:cNvPr>
            <p:cNvGrpSpPr/>
            <p:nvPr/>
          </p:nvGrpSpPr>
          <p:grpSpPr>
            <a:xfrm>
              <a:off x="0" y="0"/>
              <a:ext cx="18288000" cy="2588832"/>
              <a:chOff x="0" y="0"/>
              <a:chExt cx="4816593" cy="681832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DF023AFB-1586-AC43-E626-37E3050C2881}"/>
                  </a:ext>
                </a:extLst>
              </p:cNvPr>
              <p:cNvSpPr/>
              <p:nvPr/>
            </p:nvSpPr>
            <p:spPr>
              <a:xfrm>
                <a:off x="0" y="0"/>
                <a:ext cx="4816592" cy="681832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681832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681832"/>
                    </a:lnTo>
                    <a:lnTo>
                      <a:pt x="0" y="681832"/>
                    </a:lnTo>
                    <a:close/>
                  </a:path>
                </a:pathLst>
              </a:custGeom>
              <a:solidFill>
                <a:srgbClr val="025DA6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" name="TextBox 4">
                <a:extLst>
                  <a:ext uri="{FF2B5EF4-FFF2-40B4-BE49-F238E27FC236}">
                    <a16:creationId xmlns:a16="http://schemas.microsoft.com/office/drawing/2014/main" id="{F1C33F43-A790-8B0F-0CB0-D12E4FE1DE3B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4816593" cy="7294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93"/>
                  </a:lnSpc>
                </a:pPr>
                <a:endParaRPr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B6314E9-5D49-69C9-39C2-40933DFEDF83}"/>
                </a:ext>
              </a:extLst>
            </p:cNvPr>
            <p:cNvSpPr/>
            <p:nvPr/>
          </p:nvSpPr>
          <p:spPr>
            <a:xfrm>
              <a:off x="6055907" y="2588832"/>
              <a:ext cx="6176185" cy="293369"/>
            </a:xfrm>
            <a:custGeom>
              <a:avLst/>
              <a:gdLst/>
              <a:ahLst/>
              <a:cxnLst/>
              <a:rect l="l" t="t" r="r" b="b"/>
              <a:pathLst>
                <a:path w="6176185" h="293369">
                  <a:moveTo>
                    <a:pt x="0" y="0"/>
                  </a:moveTo>
                  <a:lnTo>
                    <a:pt x="6176186" y="0"/>
                  </a:lnTo>
                  <a:lnTo>
                    <a:pt x="6176186" y="293369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C2EEA054-58CC-BBBD-6ACD-A4DB3168B139}"/>
                </a:ext>
              </a:extLst>
            </p:cNvPr>
            <p:cNvSpPr txBox="1"/>
            <p:nvPr/>
          </p:nvSpPr>
          <p:spPr>
            <a:xfrm>
              <a:off x="2270248" y="667433"/>
              <a:ext cx="13747505" cy="77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14"/>
                </a:lnSpc>
              </a:pPr>
              <a:r>
                <a:rPr lang="pt-BR" sz="5518" b="1" dirty="0">
                  <a:solidFill>
                    <a:srgbClr val="FAFDFD"/>
                  </a:solidFill>
                  <a:latin typeface="Cormorant Garamond Bold Italics"/>
                  <a:ea typeface="Cormorant Garamond Bold Italics"/>
                  <a:cs typeface="Cormorant Garamond Bold Italics"/>
                  <a:sym typeface="Cormorant Garamond Bold Italics"/>
                </a:rPr>
                <a:t>Resolução CMN n° 5.272</a:t>
              </a: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DAED9F12-0AB0-CFC8-9713-746AAD6F1E72}"/>
                </a:ext>
              </a:extLst>
            </p:cNvPr>
            <p:cNvGrpSpPr/>
            <p:nvPr/>
          </p:nvGrpSpPr>
          <p:grpSpPr>
            <a:xfrm>
              <a:off x="16489231" y="1301386"/>
              <a:ext cx="1540138" cy="1018630"/>
              <a:chOff x="0" y="0"/>
              <a:chExt cx="2053518" cy="135817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F5BED315-0A55-49B0-776B-80BAA0E60D53}"/>
                  </a:ext>
                </a:extLst>
              </p:cNvPr>
              <p:cNvSpPr/>
              <p:nvPr/>
            </p:nvSpPr>
            <p:spPr>
              <a:xfrm>
                <a:off x="1351720" y="0"/>
                <a:ext cx="638186" cy="593210"/>
              </a:xfrm>
              <a:custGeom>
                <a:avLst/>
                <a:gdLst/>
                <a:ahLst/>
                <a:cxnLst/>
                <a:rect l="l" t="t" r="r" b="b"/>
                <a:pathLst>
                  <a:path w="638186" h="593210">
                    <a:moveTo>
                      <a:pt x="0" y="0"/>
                    </a:moveTo>
                    <a:lnTo>
                      <a:pt x="638187" y="0"/>
                    </a:lnTo>
                    <a:lnTo>
                      <a:pt x="638187" y="593210"/>
                    </a:lnTo>
                    <a:lnTo>
                      <a:pt x="0" y="5932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 r="-185" b="-778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4E5AD65D-5CAB-F7EC-5B6F-4E447AAD6961}"/>
                  </a:ext>
                </a:extLst>
              </p:cNvPr>
              <p:cNvSpPr txBox="1"/>
              <p:nvPr/>
            </p:nvSpPr>
            <p:spPr>
              <a:xfrm>
                <a:off x="0" y="219625"/>
                <a:ext cx="2053518" cy="4405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78"/>
                  </a:lnSpc>
                </a:pPr>
                <a:r>
                  <a:rPr lang="en-US" sz="1984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SEMINÁ</a:t>
                </a:r>
                <a:r>
                  <a:rPr lang="en-US" sz="1984">
                    <a:solidFill>
                      <a:srgbClr val="FFFFFF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R  O</a:t>
                </a: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585E82A9-6E72-ED43-BFC2-D2E921FB2CC5}"/>
                  </a:ext>
                </a:extLst>
              </p:cNvPr>
              <p:cNvSpPr txBox="1"/>
              <p:nvPr/>
            </p:nvSpPr>
            <p:spPr>
              <a:xfrm>
                <a:off x="0" y="555110"/>
                <a:ext cx="2053518" cy="37625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331"/>
                  </a:lnSpc>
                </a:pPr>
                <a:r>
                  <a:rPr lang="en-US" sz="1665" dirty="0">
                    <a:solidFill>
                      <a:srgbClr val="0EFEC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INVESTIMENTO</a:t>
                </a: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D63EAFDA-0E53-9954-0C82-03B50C4EB8DC}"/>
                  </a:ext>
                </a:extLst>
              </p:cNvPr>
              <p:cNvSpPr txBox="1"/>
              <p:nvPr/>
            </p:nvSpPr>
            <p:spPr>
              <a:xfrm>
                <a:off x="0" y="864621"/>
                <a:ext cx="2053518" cy="4422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87"/>
                  </a:lnSpc>
                </a:pPr>
                <a:r>
                  <a:rPr lang="en-US" sz="1990">
                    <a:solidFill>
                      <a:srgbClr val="FFFFFF"/>
                    </a:solidFill>
                    <a:latin typeface="League Spartan"/>
                    <a:ea typeface="League Spartan"/>
                    <a:cs typeface="League Spartan"/>
                    <a:sym typeface="League Spartan"/>
                  </a:rPr>
                  <a:t>AEPREMERJ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C1F1BF9E-7922-A1D1-2688-EB57576FB507}"/>
                  </a:ext>
                </a:extLst>
              </p:cNvPr>
              <p:cNvSpPr txBox="1"/>
              <p:nvPr/>
            </p:nvSpPr>
            <p:spPr>
              <a:xfrm>
                <a:off x="722114" y="1236521"/>
                <a:ext cx="609289" cy="1216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716"/>
                  </a:lnSpc>
                </a:pPr>
                <a:r>
                  <a:rPr lang="en-US" sz="51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Vassouras - RJ</a:t>
                </a:r>
              </a:p>
            </p:txBody>
          </p:sp>
        </p:grpSp>
      </p:grpSp>
      <p:pic>
        <p:nvPicPr>
          <p:cNvPr id="8" name="Imagem 7">
            <a:extLst>
              <a:ext uri="{FF2B5EF4-FFF2-40B4-BE49-F238E27FC236}">
                <a16:creationId xmlns:a16="http://schemas.microsoft.com/office/drawing/2014/main" id="{291EE7FF-EF7E-2D20-1B39-50E26575D6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710" y="2588832"/>
            <a:ext cx="18335709" cy="768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3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8EC49C-8448-4AFD-8853-32A9E07275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BED5FEFD-CDC4-B026-9CBE-9B8B7E2F64C9}"/>
              </a:ext>
            </a:extLst>
          </p:cNvPr>
          <p:cNvSpPr/>
          <p:nvPr/>
        </p:nvSpPr>
        <p:spPr>
          <a:xfrm>
            <a:off x="-617244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F4CAA75D-535E-78FD-3E5D-6E60404A4BAA}"/>
              </a:ext>
            </a:extLst>
          </p:cNvPr>
          <p:cNvGrpSpPr/>
          <p:nvPr/>
        </p:nvGrpSpPr>
        <p:grpSpPr>
          <a:xfrm>
            <a:off x="0" y="0"/>
            <a:ext cx="18288000" cy="2882201"/>
            <a:chOff x="0" y="0"/>
            <a:chExt cx="18288000" cy="2882201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5F2D4C08-9410-CC59-45FF-6DBE423CF85D}"/>
                </a:ext>
              </a:extLst>
            </p:cNvPr>
            <p:cNvGrpSpPr/>
            <p:nvPr/>
          </p:nvGrpSpPr>
          <p:grpSpPr>
            <a:xfrm>
              <a:off x="0" y="0"/>
              <a:ext cx="18288000" cy="2588832"/>
              <a:chOff x="0" y="0"/>
              <a:chExt cx="4816593" cy="681832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49E04C37-C108-43EB-0179-FF60A72DF82A}"/>
                  </a:ext>
                </a:extLst>
              </p:cNvPr>
              <p:cNvSpPr/>
              <p:nvPr/>
            </p:nvSpPr>
            <p:spPr>
              <a:xfrm>
                <a:off x="0" y="0"/>
                <a:ext cx="4816592" cy="681832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681832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681832"/>
                    </a:lnTo>
                    <a:lnTo>
                      <a:pt x="0" y="681832"/>
                    </a:lnTo>
                    <a:close/>
                  </a:path>
                </a:pathLst>
              </a:custGeom>
              <a:solidFill>
                <a:srgbClr val="025DA6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" name="TextBox 4">
                <a:extLst>
                  <a:ext uri="{FF2B5EF4-FFF2-40B4-BE49-F238E27FC236}">
                    <a16:creationId xmlns:a16="http://schemas.microsoft.com/office/drawing/2014/main" id="{740BE266-9C39-161A-7455-BEED5C01B128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4816593" cy="7294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93"/>
                  </a:lnSpc>
                </a:pPr>
                <a:endParaRPr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D074C47-CCEB-57E0-AFE1-10E9F5B3057C}"/>
                </a:ext>
              </a:extLst>
            </p:cNvPr>
            <p:cNvSpPr/>
            <p:nvPr/>
          </p:nvSpPr>
          <p:spPr>
            <a:xfrm>
              <a:off x="6055907" y="2588832"/>
              <a:ext cx="6176185" cy="293369"/>
            </a:xfrm>
            <a:custGeom>
              <a:avLst/>
              <a:gdLst/>
              <a:ahLst/>
              <a:cxnLst/>
              <a:rect l="l" t="t" r="r" b="b"/>
              <a:pathLst>
                <a:path w="6176185" h="293369">
                  <a:moveTo>
                    <a:pt x="0" y="0"/>
                  </a:moveTo>
                  <a:lnTo>
                    <a:pt x="6176186" y="0"/>
                  </a:lnTo>
                  <a:lnTo>
                    <a:pt x="6176186" y="293369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81BF52AE-6F42-9D0B-7763-975F60EAC578}"/>
                </a:ext>
              </a:extLst>
            </p:cNvPr>
            <p:cNvSpPr txBox="1"/>
            <p:nvPr/>
          </p:nvSpPr>
          <p:spPr>
            <a:xfrm>
              <a:off x="2270248" y="667433"/>
              <a:ext cx="13747505" cy="77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14"/>
                </a:lnSpc>
              </a:pPr>
              <a:r>
                <a:rPr lang="pt-BR" sz="5518" b="1" i="1" dirty="0">
                  <a:solidFill>
                    <a:srgbClr val="FAFDFD"/>
                  </a:solidFill>
                  <a:latin typeface="Cormorant Garamond Bold Italics"/>
                  <a:ea typeface="Cormorant Garamond Bold Italics"/>
                  <a:cs typeface="Cormorant Garamond Bold Italics"/>
                  <a:sym typeface="Cormorant Garamond Bold Italics"/>
                </a:rPr>
                <a:t>NÍVEL PRÓ GESTÃO| DIAGNÓSTICO</a:t>
              </a: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0A384B6B-27F3-2CFD-F973-273B54CB849F}"/>
                </a:ext>
              </a:extLst>
            </p:cNvPr>
            <p:cNvGrpSpPr/>
            <p:nvPr/>
          </p:nvGrpSpPr>
          <p:grpSpPr>
            <a:xfrm>
              <a:off x="16489231" y="1301386"/>
              <a:ext cx="1540138" cy="1018630"/>
              <a:chOff x="0" y="0"/>
              <a:chExt cx="2053518" cy="135817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95E7E16E-66B2-9014-48EC-2C3779FCCF2F}"/>
                  </a:ext>
                </a:extLst>
              </p:cNvPr>
              <p:cNvSpPr/>
              <p:nvPr/>
            </p:nvSpPr>
            <p:spPr>
              <a:xfrm>
                <a:off x="1351720" y="0"/>
                <a:ext cx="638186" cy="593210"/>
              </a:xfrm>
              <a:custGeom>
                <a:avLst/>
                <a:gdLst/>
                <a:ahLst/>
                <a:cxnLst/>
                <a:rect l="l" t="t" r="r" b="b"/>
                <a:pathLst>
                  <a:path w="638186" h="593210">
                    <a:moveTo>
                      <a:pt x="0" y="0"/>
                    </a:moveTo>
                    <a:lnTo>
                      <a:pt x="638187" y="0"/>
                    </a:lnTo>
                    <a:lnTo>
                      <a:pt x="638187" y="593210"/>
                    </a:lnTo>
                    <a:lnTo>
                      <a:pt x="0" y="5932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 r="-185" b="-778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F6D70603-7BE1-8D20-9C47-EC79135BE26A}"/>
                  </a:ext>
                </a:extLst>
              </p:cNvPr>
              <p:cNvSpPr txBox="1"/>
              <p:nvPr/>
            </p:nvSpPr>
            <p:spPr>
              <a:xfrm>
                <a:off x="0" y="219625"/>
                <a:ext cx="2053518" cy="4405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78"/>
                  </a:lnSpc>
                </a:pPr>
                <a:r>
                  <a:rPr lang="en-US" sz="1984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SEMINÁ</a:t>
                </a:r>
                <a:r>
                  <a:rPr lang="en-US" sz="1984">
                    <a:solidFill>
                      <a:srgbClr val="FFFFFF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R  O</a:t>
                </a: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2A6158A0-1465-36AC-6899-3FB228B6D6ED}"/>
                  </a:ext>
                </a:extLst>
              </p:cNvPr>
              <p:cNvSpPr txBox="1"/>
              <p:nvPr/>
            </p:nvSpPr>
            <p:spPr>
              <a:xfrm>
                <a:off x="0" y="555110"/>
                <a:ext cx="2053518" cy="37625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331"/>
                  </a:lnSpc>
                </a:pPr>
                <a:r>
                  <a:rPr lang="en-US" sz="1665" dirty="0">
                    <a:solidFill>
                      <a:srgbClr val="0EFEC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INVESTIMENTO</a:t>
                </a: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E6A4142E-7EB4-2925-F171-D8C41902221B}"/>
                  </a:ext>
                </a:extLst>
              </p:cNvPr>
              <p:cNvSpPr txBox="1"/>
              <p:nvPr/>
            </p:nvSpPr>
            <p:spPr>
              <a:xfrm>
                <a:off x="0" y="864621"/>
                <a:ext cx="2053518" cy="4422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87"/>
                  </a:lnSpc>
                </a:pPr>
                <a:r>
                  <a:rPr lang="en-US" sz="1990">
                    <a:solidFill>
                      <a:srgbClr val="FFFFFF"/>
                    </a:solidFill>
                    <a:latin typeface="League Spartan"/>
                    <a:ea typeface="League Spartan"/>
                    <a:cs typeface="League Spartan"/>
                    <a:sym typeface="League Spartan"/>
                  </a:rPr>
                  <a:t>AEPREMERJ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F80797A3-B976-0B21-9A26-0A1C39A9366C}"/>
                  </a:ext>
                </a:extLst>
              </p:cNvPr>
              <p:cNvSpPr txBox="1"/>
              <p:nvPr/>
            </p:nvSpPr>
            <p:spPr>
              <a:xfrm>
                <a:off x="722114" y="1236521"/>
                <a:ext cx="609289" cy="1216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716"/>
                  </a:lnSpc>
                </a:pPr>
                <a:r>
                  <a:rPr lang="en-US" sz="51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Vassouras - RJ</a:t>
                </a:r>
              </a:p>
            </p:txBody>
          </p:sp>
        </p:grpSp>
      </p:grpSp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F8C05187-7845-133E-9C1D-B8425984FE21}"/>
              </a:ext>
            </a:extLst>
          </p:cNvPr>
          <p:cNvSpPr/>
          <p:nvPr/>
        </p:nvSpPr>
        <p:spPr>
          <a:xfrm>
            <a:off x="3658678" y="4534399"/>
            <a:ext cx="3384000" cy="2268000"/>
          </a:xfrm>
          <a:prstGeom prst="roundRect">
            <a:avLst/>
          </a:prstGeom>
          <a:solidFill>
            <a:srgbClr val="002060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>
                <a:solidFill>
                  <a:schemeClr val="bg1"/>
                </a:solidFill>
                <a:latin typeface="Segoe UI"/>
              </a:rPr>
              <a:t>1.894 </a:t>
            </a:r>
            <a:r>
              <a:rPr lang="pt-BR" sz="2000">
                <a:solidFill>
                  <a:schemeClr val="bg1"/>
                </a:solidFill>
                <a:latin typeface="Segoe UI"/>
              </a:rPr>
              <a:t>RPPS</a:t>
            </a:r>
            <a:endParaRPr sz="2000">
              <a:solidFill>
                <a:schemeClr val="bg1"/>
              </a:solidFill>
              <a:latin typeface="Segoe UI"/>
            </a:endParaRPr>
          </a:p>
          <a:p>
            <a:pPr algn="ctr"/>
            <a:r>
              <a:rPr lang="pt-BR" sz="2000" b="1">
                <a:solidFill>
                  <a:schemeClr val="bg1"/>
                </a:solidFill>
                <a:latin typeface="Segoe UI"/>
              </a:rPr>
              <a:t>Nível zero </a:t>
            </a:r>
            <a:r>
              <a:rPr lang="pt-BR" sz="2400" b="0">
                <a:solidFill>
                  <a:schemeClr val="bg1"/>
                </a:solidFill>
                <a:latin typeface="Segoe UI"/>
              </a:rPr>
              <a:t>Pró-Gestão</a:t>
            </a:r>
          </a:p>
          <a:p>
            <a:pPr algn="ctr"/>
            <a:endParaRPr lang="pt-BR" sz="2400" b="0">
              <a:solidFill>
                <a:schemeClr val="bg1"/>
              </a:solidFill>
              <a:latin typeface="Segoe UI"/>
            </a:endParaRPr>
          </a:p>
          <a:p>
            <a:pPr algn="ctr"/>
            <a:r>
              <a:rPr lang="pt-BR" sz="2400" b="1" u="sng">
                <a:solidFill>
                  <a:schemeClr val="bg1"/>
                </a:solidFill>
                <a:latin typeface="Segoe UI"/>
              </a:rPr>
              <a:t>R$173,6 bi</a:t>
            </a:r>
          </a:p>
          <a:p>
            <a:pPr algn="ctr"/>
            <a:r>
              <a:rPr lang="pt-BR" sz="2400" b="0">
                <a:solidFill>
                  <a:schemeClr val="bg1"/>
                </a:solidFill>
                <a:latin typeface="Segoe UI"/>
              </a:rPr>
              <a:t>42% do segmento</a:t>
            </a:r>
            <a:endParaRPr lang="pt-BR" sz="240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10" name="Rounded Rectangle 10">
            <a:extLst>
              <a:ext uri="{FF2B5EF4-FFF2-40B4-BE49-F238E27FC236}">
                <a16:creationId xmlns:a16="http://schemas.microsoft.com/office/drawing/2014/main" id="{44223AE1-3EAB-9DB6-6C64-2DE214F7F044}"/>
              </a:ext>
            </a:extLst>
          </p:cNvPr>
          <p:cNvSpPr/>
          <p:nvPr/>
        </p:nvSpPr>
        <p:spPr>
          <a:xfrm>
            <a:off x="4028200" y="3222477"/>
            <a:ext cx="10285087" cy="826216"/>
          </a:xfrm>
          <a:prstGeom prst="roundRect">
            <a:avLst/>
          </a:prstGeom>
          <a:solidFill>
            <a:schemeClr val="tx1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>
                <a:solidFill>
                  <a:schemeClr val="bg1"/>
                </a:solidFill>
                <a:latin typeface="Segoe UI"/>
              </a:rPr>
              <a:t>Total de </a:t>
            </a:r>
            <a:r>
              <a:rPr lang="pt-BR" sz="3600" b="1">
                <a:solidFill>
                  <a:schemeClr val="bg1"/>
                </a:solidFill>
                <a:latin typeface="Segoe UI"/>
              </a:rPr>
              <a:t>2.185</a:t>
            </a:r>
            <a:r>
              <a:rPr lang="pt-BR" sz="2800">
                <a:solidFill>
                  <a:schemeClr val="bg1"/>
                </a:solidFill>
                <a:latin typeface="Segoe UI"/>
              </a:rPr>
              <a:t> RPPS - </a:t>
            </a:r>
            <a:r>
              <a:rPr lang="pt-BR" sz="3600" b="1">
                <a:solidFill>
                  <a:schemeClr val="bg1"/>
                </a:solidFill>
                <a:latin typeface="Segoe UI"/>
              </a:rPr>
              <a:t>R$414,6 bi</a:t>
            </a:r>
            <a:r>
              <a:rPr lang="pt-BR" sz="2800">
                <a:solidFill>
                  <a:schemeClr val="bg1"/>
                </a:solidFill>
                <a:latin typeface="Segoe UI"/>
              </a:rPr>
              <a:t> de patrimônio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BB69E8F-D8B9-EF61-EE0B-3AFF1E1A09EF}"/>
              </a:ext>
            </a:extLst>
          </p:cNvPr>
          <p:cNvSpPr/>
          <p:nvPr/>
        </p:nvSpPr>
        <p:spPr>
          <a:xfrm>
            <a:off x="7566839" y="4534399"/>
            <a:ext cx="3384000" cy="2268000"/>
          </a:xfrm>
          <a:prstGeom prst="roundRect">
            <a:avLst/>
          </a:prstGeom>
          <a:solidFill>
            <a:srgbClr val="00B050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>
                <a:solidFill>
                  <a:schemeClr val="bg1"/>
                </a:solidFill>
                <a:latin typeface="Segoe UI"/>
              </a:rPr>
              <a:t>124 </a:t>
            </a:r>
            <a:r>
              <a:rPr lang="pt-BR" sz="2000">
                <a:solidFill>
                  <a:schemeClr val="bg1"/>
                </a:solidFill>
                <a:latin typeface="Segoe UI"/>
              </a:rPr>
              <a:t>RPPS</a:t>
            </a:r>
            <a:endParaRPr sz="2000">
              <a:solidFill>
                <a:schemeClr val="bg1"/>
              </a:solidFill>
              <a:latin typeface="Segoe UI"/>
            </a:endParaRPr>
          </a:p>
          <a:p>
            <a:pPr algn="ctr"/>
            <a:r>
              <a:rPr lang="pt-BR" sz="2000" b="1">
                <a:solidFill>
                  <a:schemeClr val="bg1"/>
                </a:solidFill>
                <a:latin typeface="Segoe UI"/>
              </a:rPr>
              <a:t>Nível I </a:t>
            </a:r>
            <a:r>
              <a:rPr lang="pt-BR" sz="2400" b="0">
                <a:solidFill>
                  <a:schemeClr val="bg1"/>
                </a:solidFill>
                <a:latin typeface="Segoe UI"/>
              </a:rPr>
              <a:t>Pró-Gestão</a:t>
            </a:r>
          </a:p>
          <a:p>
            <a:pPr algn="ctr"/>
            <a:endParaRPr lang="pt-BR" sz="2400" b="0">
              <a:solidFill>
                <a:schemeClr val="bg1"/>
              </a:solidFill>
              <a:latin typeface="Segoe UI"/>
            </a:endParaRPr>
          </a:p>
          <a:p>
            <a:pPr algn="ctr"/>
            <a:r>
              <a:rPr lang="pt-BR" sz="2400" b="1" u="sng">
                <a:solidFill>
                  <a:schemeClr val="bg1"/>
                </a:solidFill>
                <a:latin typeface="Segoe UI"/>
              </a:rPr>
              <a:t>R$38,2 bi</a:t>
            </a:r>
          </a:p>
          <a:p>
            <a:pPr algn="ctr"/>
            <a:r>
              <a:rPr lang="pt-BR" sz="2400" b="0">
                <a:solidFill>
                  <a:schemeClr val="bg1"/>
                </a:solidFill>
                <a:latin typeface="Segoe UI"/>
              </a:rPr>
              <a:t>9% do segmento</a:t>
            </a:r>
            <a:endParaRPr lang="pt-BR" sz="240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12" name="Rounded Rectangle 10">
            <a:extLst>
              <a:ext uri="{FF2B5EF4-FFF2-40B4-BE49-F238E27FC236}">
                <a16:creationId xmlns:a16="http://schemas.microsoft.com/office/drawing/2014/main" id="{B6B4B31F-08A2-5800-FF2C-F09EDBF0C48E}"/>
              </a:ext>
            </a:extLst>
          </p:cNvPr>
          <p:cNvSpPr/>
          <p:nvPr/>
        </p:nvSpPr>
        <p:spPr>
          <a:xfrm>
            <a:off x="11475000" y="4534399"/>
            <a:ext cx="3384000" cy="2268000"/>
          </a:xfrm>
          <a:prstGeom prst="roundRect">
            <a:avLst/>
          </a:prstGeom>
          <a:solidFill>
            <a:srgbClr val="AC8300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>
                <a:solidFill>
                  <a:schemeClr val="bg1"/>
                </a:solidFill>
                <a:latin typeface="Segoe UI"/>
              </a:rPr>
              <a:t>125 </a:t>
            </a:r>
            <a:r>
              <a:rPr lang="pt-BR" sz="2000">
                <a:solidFill>
                  <a:schemeClr val="bg1"/>
                </a:solidFill>
                <a:latin typeface="Segoe UI"/>
              </a:rPr>
              <a:t>RPPS</a:t>
            </a:r>
            <a:endParaRPr sz="2000">
              <a:solidFill>
                <a:schemeClr val="bg1"/>
              </a:solidFill>
              <a:latin typeface="Segoe UI"/>
            </a:endParaRPr>
          </a:p>
          <a:p>
            <a:pPr algn="ctr"/>
            <a:r>
              <a:rPr lang="pt-BR" sz="2000" b="1">
                <a:solidFill>
                  <a:schemeClr val="bg1"/>
                </a:solidFill>
                <a:latin typeface="Segoe UI"/>
              </a:rPr>
              <a:t>Nível II </a:t>
            </a:r>
            <a:r>
              <a:rPr lang="pt-BR" sz="2400" b="0">
                <a:solidFill>
                  <a:schemeClr val="bg1"/>
                </a:solidFill>
                <a:latin typeface="Segoe UI"/>
              </a:rPr>
              <a:t>Pró-Gestão</a:t>
            </a:r>
          </a:p>
          <a:p>
            <a:pPr algn="ctr"/>
            <a:endParaRPr lang="pt-BR" sz="2400" b="0">
              <a:solidFill>
                <a:schemeClr val="bg1"/>
              </a:solidFill>
              <a:latin typeface="Segoe UI"/>
            </a:endParaRPr>
          </a:p>
          <a:p>
            <a:pPr algn="ctr"/>
            <a:r>
              <a:rPr lang="pt-BR" sz="2400" b="1" u="sng">
                <a:solidFill>
                  <a:schemeClr val="bg1"/>
                </a:solidFill>
                <a:latin typeface="Segoe UI"/>
              </a:rPr>
              <a:t>R$111,6 bi</a:t>
            </a:r>
          </a:p>
          <a:p>
            <a:pPr algn="ctr"/>
            <a:r>
              <a:rPr lang="pt-BR" sz="2400" b="0">
                <a:solidFill>
                  <a:schemeClr val="bg1"/>
                </a:solidFill>
                <a:latin typeface="Segoe UI"/>
              </a:rPr>
              <a:t>27% do segmento</a:t>
            </a:r>
            <a:endParaRPr lang="pt-BR" sz="240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B3299602-5A3F-3138-5E54-022A39C53F68}"/>
              </a:ext>
            </a:extLst>
          </p:cNvPr>
          <p:cNvSpPr/>
          <p:nvPr/>
        </p:nvSpPr>
        <p:spPr>
          <a:xfrm>
            <a:off x="5545472" y="7295100"/>
            <a:ext cx="3384000" cy="2268000"/>
          </a:xfrm>
          <a:prstGeom prst="roundRect">
            <a:avLst/>
          </a:prstGeom>
          <a:solidFill>
            <a:srgbClr val="C00000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>
                <a:solidFill>
                  <a:schemeClr val="bg1"/>
                </a:solidFill>
                <a:latin typeface="Segoe UI"/>
              </a:rPr>
              <a:t>28 </a:t>
            </a:r>
            <a:r>
              <a:rPr lang="pt-BR" sz="2000">
                <a:solidFill>
                  <a:schemeClr val="bg1"/>
                </a:solidFill>
                <a:latin typeface="Segoe UI"/>
              </a:rPr>
              <a:t>RPPS</a:t>
            </a:r>
            <a:endParaRPr sz="2000">
              <a:solidFill>
                <a:schemeClr val="bg1"/>
              </a:solidFill>
              <a:latin typeface="Segoe UI"/>
            </a:endParaRPr>
          </a:p>
          <a:p>
            <a:pPr algn="ctr"/>
            <a:r>
              <a:rPr lang="pt-BR" sz="2000" b="1">
                <a:solidFill>
                  <a:schemeClr val="bg1"/>
                </a:solidFill>
                <a:latin typeface="Segoe UI"/>
              </a:rPr>
              <a:t>Nível III </a:t>
            </a:r>
            <a:r>
              <a:rPr lang="pt-BR" sz="2400" b="0">
                <a:solidFill>
                  <a:schemeClr val="bg1"/>
                </a:solidFill>
                <a:latin typeface="Segoe UI"/>
              </a:rPr>
              <a:t>Pró-Gestão</a:t>
            </a:r>
          </a:p>
          <a:p>
            <a:pPr algn="ctr"/>
            <a:endParaRPr lang="pt-BR" sz="2400" b="0">
              <a:solidFill>
                <a:schemeClr val="bg1"/>
              </a:solidFill>
              <a:latin typeface="Segoe UI"/>
            </a:endParaRPr>
          </a:p>
          <a:p>
            <a:pPr algn="ctr"/>
            <a:r>
              <a:rPr lang="pt-BR" sz="2400" b="1" u="sng">
                <a:solidFill>
                  <a:schemeClr val="bg1"/>
                </a:solidFill>
                <a:latin typeface="Segoe UI"/>
              </a:rPr>
              <a:t>R$58,1 bi</a:t>
            </a:r>
          </a:p>
          <a:p>
            <a:pPr algn="ctr"/>
            <a:r>
              <a:rPr lang="pt-BR" sz="2400" b="0">
                <a:solidFill>
                  <a:schemeClr val="bg1"/>
                </a:solidFill>
                <a:latin typeface="Segoe UI"/>
              </a:rPr>
              <a:t>14% do segmento</a:t>
            </a:r>
            <a:endParaRPr lang="pt-BR" sz="2400">
              <a:solidFill>
                <a:schemeClr val="bg1"/>
              </a:solidFill>
              <a:latin typeface="Segoe UI"/>
            </a:endParaRPr>
          </a:p>
        </p:txBody>
      </p:sp>
      <p:sp>
        <p:nvSpPr>
          <p:cNvPr id="14" name="Rounded Rectangle 10">
            <a:extLst>
              <a:ext uri="{FF2B5EF4-FFF2-40B4-BE49-F238E27FC236}">
                <a16:creationId xmlns:a16="http://schemas.microsoft.com/office/drawing/2014/main" id="{DED4D303-E1C0-1545-3E9C-CDD0558C69C6}"/>
              </a:ext>
            </a:extLst>
          </p:cNvPr>
          <p:cNvSpPr/>
          <p:nvPr/>
        </p:nvSpPr>
        <p:spPr>
          <a:xfrm>
            <a:off x="9588206" y="7295100"/>
            <a:ext cx="3384000" cy="2268000"/>
          </a:xfrm>
          <a:prstGeom prst="roundRect">
            <a:avLst/>
          </a:prstGeom>
          <a:solidFill>
            <a:srgbClr val="7030A0"/>
          </a:solidFill>
          <a:ln w="25400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>
                <a:solidFill>
                  <a:schemeClr val="bg1"/>
                </a:solidFill>
                <a:latin typeface="Segoe UI"/>
              </a:rPr>
              <a:t>14 </a:t>
            </a:r>
            <a:r>
              <a:rPr lang="pt-BR" sz="2000">
                <a:solidFill>
                  <a:schemeClr val="bg1"/>
                </a:solidFill>
                <a:latin typeface="Segoe UI"/>
              </a:rPr>
              <a:t>RPPS</a:t>
            </a:r>
            <a:endParaRPr sz="2000">
              <a:solidFill>
                <a:schemeClr val="bg1"/>
              </a:solidFill>
              <a:latin typeface="Segoe UI"/>
            </a:endParaRPr>
          </a:p>
          <a:p>
            <a:pPr algn="ctr"/>
            <a:r>
              <a:rPr lang="pt-BR" sz="2000" b="1">
                <a:solidFill>
                  <a:schemeClr val="bg1"/>
                </a:solidFill>
                <a:latin typeface="Segoe UI"/>
              </a:rPr>
              <a:t>Nível IV </a:t>
            </a:r>
            <a:r>
              <a:rPr lang="pt-BR" sz="2400" b="0">
                <a:solidFill>
                  <a:schemeClr val="bg1"/>
                </a:solidFill>
                <a:latin typeface="Segoe UI"/>
              </a:rPr>
              <a:t>Pró-Gestão</a:t>
            </a:r>
          </a:p>
          <a:p>
            <a:pPr algn="ctr"/>
            <a:endParaRPr lang="pt-BR" sz="2400" b="0">
              <a:solidFill>
                <a:schemeClr val="bg1"/>
              </a:solidFill>
              <a:latin typeface="Segoe UI"/>
            </a:endParaRPr>
          </a:p>
          <a:p>
            <a:pPr algn="ctr"/>
            <a:r>
              <a:rPr lang="pt-BR" sz="2400" b="1" u="sng">
                <a:solidFill>
                  <a:schemeClr val="bg1"/>
                </a:solidFill>
                <a:latin typeface="Segoe UI"/>
              </a:rPr>
              <a:t>R$32,9 bi</a:t>
            </a:r>
          </a:p>
          <a:p>
            <a:pPr algn="ctr"/>
            <a:r>
              <a:rPr lang="pt-BR" sz="2400" b="0">
                <a:solidFill>
                  <a:schemeClr val="bg1"/>
                </a:solidFill>
                <a:latin typeface="Segoe UI"/>
              </a:rPr>
              <a:t>8% do segmento</a:t>
            </a:r>
            <a:endParaRPr lang="pt-BR" sz="2400">
              <a:solidFill>
                <a:schemeClr val="bg1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3113776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A0C5F-A32E-5EB7-0760-3FB2FDF01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96B56233-3BD7-E775-C6B1-940A89F1DBCC}"/>
              </a:ext>
            </a:extLst>
          </p:cNvPr>
          <p:cNvSpPr/>
          <p:nvPr/>
        </p:nvSpPr>
        <p:spPr>
          <a:xfrm>
            <a:off x="-617244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9E64A79A-7DF0-5ECC-D607-DECB67BD3CB7}"/>
              </a:ext>
            </a:extLst>
          </p:cNvPr>
          <p:cNvGrpSpPr/>
          <p:nvPr/>
        </p:nvGrpSpPr>
        <p:grpSpPr>
          <a:xfrm>
            <a:off x="0" y="0"/>
            <a:ext cx="18288000" cy="2882201"/>
            <a:chOff x="0" y="0"/>
            <a:chExt cx="18288000" cy="2882201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DC019266-6655-267F-04D0-CC5C3286F5D7}"/>
                </a:ext>
              </a:extLst>
            </p:cNvPr>
            <p:cNvGrpSpPr/>
            <p:nvPr/>
          </p:nvGrpSpPr>
          <p:grpSpPr>
            <a:xfrm>
              <a:off x="0" y="0"/>
              <a:ext cx="18288000" cy="2588832"/>
              <a:chOff x="0" y="0"/>
              <a:chExt cx="4816593" cy="681832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F59CAA4A-999D-8A74-63AB-CEE2B2448817}"/>
                  </a:ext>
                </a:extLst>
              </p:cNvPr>
              <p:cNvSpPr/>
              <p:nvPr/>
            </p:nvSpPr>
            <p:spPr>
              <a:xfrm>
                <a:off x="0" y="0"/>
                <a:ext cx="4816592" cy="681832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681832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681832"/>
                    </a:lnTo>
                    <a:lnTo>
                      <a:pt x="0" y="681832"/>
                    </a:lnTo>
                    <a:close/>
                  </a:path>
                </a:pathLst>
              </a:custGeom>
              <a:solidFill>
                <a:srgbClr val="025DA6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" name="TextBox 4">
                <a:extLst>
                  <a:ext uri="{FF2B5EF4-FFF2-40B4-BE49-F238E27FC236}">
                    <a16:creationId xmlns:a16="http://schemas.microsoft.com/office/drawing/2014/main" id="{7300A0F9-C9B9-CD16-F14D-5F3CEF9ACB7B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4816593" cy="7294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93"/>
                  </a:lnSpc>
                </a:pPr>
                <a:endParaRPr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B9FB9F3-500E-F81B-11C5-0BE93AE3B9DA}"/>
                </a:ext>
              </a:extLst>
            </p:cNvPr>
            <p:cNvSpPr/>
            <p:nvPr/>
          </p:nvSpPr>
          <p:spPr>
            <a:xfrm>
              <a:off x="6055907" y="2588832"/>
              <a:ext cx="6176185" cy="293369"/>
            </a:xfrm>
            <a:custGeom>
              <a:avLst/>
              <a:gdLst/>
              <a:ahLst/>
              <a:cxnLst/>
              <a:rect l="l" t="t" r="r" b="b"/>
              <a:pathLst>
                <a:path w="6176185" h="293369">
                  <a:moveTo>
                    <a:pt x="0" y="0"/>
                  </a:moveTo>
                  <a:lnTo>
                    <a:pt x="6176186" y="0"/>
                  </a:lnTo>
                  <a:lnTo>
                    <a:pt x="6176186" y="293369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A44FD9EE-370D-F35D-C465-94214F9A086E}"/>
                </a:ext>
              </a:extLst>
            </p:cNvPr>
            <p:cNvSpPr txBox="1"/>
            <p:nvPr/>
          </p:nvSpPr>
          <p:spPr>
            <a:xfrm>
              <a:off x="2270248" y="667433"/>
              <a:ext cx="13747505" cy="77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14"/>
                </a:lnSpc>
              </a:pPr>
              <a:r>
                <a:rPr lang="en-US" sz="5518" b="1" i="1" dirty="0">
                  <a:solidFill>
                    <a:srgbClr val="FAFDFD"/>
                  </a:solidFill>
                  <a:latin typeface="Cormorant Garamond Bold Italics"/>
                  <a:ea typeface="Cormorant Garamond Bold Italics"/>
                  <a:cs typeface="Cormorant Garamond Bold Italics"/>
                  <a:sym typeface="Cormorant Garamond Bold Italics"/>
                </a:rPr>
                <a:t>CENÁRIO MACROECONÔMICO</a:t>
              </a: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A8DD8CF3-C554-297A-271F-2D8486592765}"/>
                </a:ext>
              </a:extLst>
            </p:cNvPr>
            <p:cNvGrpSpPr/>
            <p:nvPr/>
          </p:nvGrpSpPr>
          <p:grpSpPr>
            <a:xfrm>
              <a:off x="16489231" y="1301386"/>
              <a:ext cx="1540138" cy="1018630"/>
              <a:chOff x="0" y="0"/>
              <a:chExt cx="2053518" cy="135817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BD0CA3C5-1550-26EE-7136-E108797D0DE3}"/>
                  </a:ext>
                </a:extLst>
              </p:cNvPr>
              <p:cNvSpPr/>
              <p:nvPr/>
            </p:nvSpPr>
            <p:spPr>
              <a:xfrm>
                <a:off x="1351720" y="0"/>
                <a:ext cx="638186" cy="593210"/>
              </a:xfrm>
              <a:custGeom>
                <a:avLst/>
                <a:gdLst/>
                <a:ahLst/>
                <a:cxnLst/>
                <a:rect l="l" t="t" r="r" b="b"/>
                <a:pathLst>
                  <a:path w="638186" h="593210">
                    <a:moveTo>
                      <a:pt x="0" y="0"/>
                    </a:moveTo>
                    <a:lnTo>
                      <a:pt x="638187" y="0"/>
                    </a:lnTo>
                    <a:lnTo>
                      <a:pt x="638187" y="593210"/>
                    </a:lnTo>
                    <a:lnTo>
                      <a:pt x="0" y="5932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 r="-185" b="-778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A117A803-5C52-D34C-B445-32CE6C9A0728}"/>
                  </a:ext>
                </a:extLst>
              </p:cNvPr>
              <p:cNvSpPr txBox="1"/>
              <p:nvPr/>
            </p:nvSpPr>
            <p:spPr>
              <a:xfrm>
                <a:off x="0" y="219625"/>
                <a:ext cx="2053518" cy="4405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78"/>
                  </a:lnSpc>
                </a:pPr>
                <a:r>
                  <a:rPr lang="en-US" sz="1984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SEMINÁ</a:t>
                </a:r>
                <a:r>
                  <a:rPr lang="en-US" sz="1984">
                    <a:solidFill>
                      <a:srgbClr val="FFFFFF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R  O</a:t>
                </a: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CE140370-4136-E663-C9A4-14E17C79E1E9}"/>
                  </a:ext>
                </a:extLst>
              </p:cNvPr>
              <p:cNvSpPr txBox="1"/>
              <p:nvPr/>
            </p:nvSpPr>
            <p:spPr>
              <a:xfrm>
                <a:off x="0" y="555110"/>
                <a:ext cx="2053518" cy="37625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331"/>
                  </a:lnSpc>
                </a:pPr>
                <a:r>
                  <a:rPr lang="en-US" sz="1665" dirty="0">
                    <a:solidFill>
                      <a:srgbClr val="0EFEC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INVESTIMENTO</a:t>
                </a: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976B02EA-2B89-FE2E-3E59-3127A1A90240}"/>
                  </a:ext>
                </a:extLst>
              </p:cNvPr>
              <p:cNvSpPr txBox="1"/>
              <p:nvPr/>
            </p:nvSpPr>
            <p:spPr>
              <a:xfrm>
                <a:off x="0" y="864621"/>
                <a:ext cx="2053518" cy="4422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87"/>
                  </a:lnSpc>
                </a:pPr>
                <a:r>
                  <a:rPr lang="en-US" sz="1990">
                    <a:solidFill>
                      <a:srgbClr val="FFFFFF"/>
                    </a:solidFill>
                    <a:latin typeface="League Spartan"/>
                    <a:ea typeface="League Spartan"/>
                    <a:cs typeface="League Spartan"/>
                    <a:sym typeface="League Spartan"/>
                  </a:rPr>
                  <a:t>AEPREMERJ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07278553-DCCD-46BD-B313-B7F2E0329CE9}"/>
                  </a:ext>
                </a:extLst>
              </p:cNvPr>
              <p:cNvSpPr txBox="1"/>
              <p:nvPr/>
            </p:nvSpPr>
            <p:spPr>
              <a:xfrm>
                <a:off x="722114" y="1236521"/>
                <a:ext cx="609289" cy="1216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716"/>
                  </a:lnSpc>
                </a:pPr>
                <a:r>
                  <a:rPr lang="en-US" sz="51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Vassouras - RJ</a:t>
                </a:r>
              </a:p>
            </p:txBody>
          </p:sp>
        </p:grp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7557BBB4-68FA-F24D-474C-6689BB6FD47A}"/>
              </a:ext>
            </a:extLst>
          </p:cNvPr>
          <p:cNvGrpSpPr/>
          <p:nvPr/>
        </p:nvGrpSpPr>
        <p:grpSpPr>
          <a:xfrm>
            <a:off x="-4" y="2588832"/>
            <a:ext cx="9144004" cy="7698168"/>
            <a:chOff x="-916083" y="4106510"/>
            <a:chExt cx="10659173" cy="7089455"/>
          </a:xfrm>
        </p:grpSpPr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F7A1DAA9-0A88-6D47-CE80-FAF1742169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891092" y="4106510"/>
              <a:ext cx="10634182" cy="708945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58A07AFF-A900-E615-8DC5-83A58EBB33DF}"/>
                </a:ext>
              </a:extLst>
            </p:cNvPr>
            <p:cNvSpPr/>
            <p:nvPr/>
          </p:nvSpPr>
          <p:spPr>
            <a:xfrm>
              <a:off x="-916083" y="4106510"/>
              <a:ext cx="10659173" cy="7089455"/>
            </a:xfrm>
            <a:prstGeom prst="rect">
              <a:avLst/>
            </a:prstGeom>
            <a:solidFill>
              <a:schemeClr val="accent1">
                <a:lumMod val="50000"/>
                <a:alpha val="4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3200" b="1" dirty="0">
                  <a:latin typeface="CAIXA Std" panose="020B0603020204030204" pitchFamily="34" charset="0"/>
                </a:rPr>
                <a:t>TENSÃO GEOPOLÍTICA</a:t>
              </a:r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6746939F-D48A-514B-02C5-2E36C6CA0228}"/>
              </a:ext>
            </a:extLst>
          </p:cNvPr>
          <p:cNvGrpSpPr/>
          <p:nvPr/>
        </p:nvGrpSpPr>
        <p:grpSpPr>
          <a:xfrm>
            <a:off x="9143997" y="2599718"/>
            <a:ext cx="9144003" cy="7687282"/>
            <a:chOff x="12788918" y="4767953"/>
            <a:chExt cx="10659171" cy="6774868"/>
          </a:xfrm>
        </p:grpSpPr>
        <p:pic>
          <p:nvPicPr>
            <p:cNvPr id="25" name="Picture 2">
              <a:extLst>
                <a:ext uri="{FF2B5EF4-FFF2-40B4-BE49-F238E27FC236}">
                  <a16:creationId xmlns:a16="http://schemas.microsoft.com/office/drawing/2014/main" id="{D963C77C-94E8-1078-4A03-B922BFB336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2813907" y="4767953"/>
              <a:ext cx="10634182" cy="67748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E40BDD46-ABB1-8275-69A0-90151AA18B80}"/>
                </a:ext>
              </a:extLst>
            </p:cNvPr>
            <p:cNvSpPr/>
            <p:nvPr/>
          </p:nvSpPr>
          <p:spPr>
            <a:xfrm>
              <a:off x="12788918" y="4767953"/>
              <a:ext cx="10634180" cy="6774868"/>
            </a:xfrm>
            <a:prstGeom prst="rect">
              <a:avLst/>
            </a:prstGeom>
            <a:solidFill>
              <a:schemeClr val="accent1">
                <a:lumMod val="50000"/>
                <a:alpha val="40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3200" b="1" dirty="0">
                  <a:latin typeface="CAIXA Std" panose="020B0603020204030204" pitchFamily="34" charset="0"/>
                </a:rPr>
                <a:t>INÍCIO DO CICLO DE CORTES DE JUROS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9600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C1760-3628-52EE-5C57-A2F14D9F7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3FA35BC6-9C33-C642-8F84-059F03663D28}"/>
              </a:ext>
            </a:extLst>
          </p:cNvPr>
          <p:cNvSpPr/>
          <p:nvPr/>
        </p:nvSpPr>
        <p:spPr>
          <a:xfrm>
            <a:off x="-617244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8C461644-3D31-2C62-67FC-2C4D39678444}"/>
              </a:ext>
            </a:extLst>
          </p:cNvPr>
          <p:cNvGrpSpPr/>
          <p:nvPr/>
        </p:nvGrpSpPr>
        <p:grpSpPr>
          <a:xfrm>
            <a:off x="0" y="0"/>
            <a:ext cx="18288000" cy="2882201"/>
            <a:chOff x="0" y="0"/>
            <a:chExt cx="18288000" cy="2882201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4CE97BA3-5600-DCA3-29A5-2DC201A04C2C}"/>
                </a:ext>
              </a:extLst>
            </p:cNvPr>
            <p:cNvGrpSpPr/>
            <p:nvPr/>
          </p:nvGrpSpPr>
          <p:grpSpPr>
            <a:xfrm>
              <a:off x="0" y="0"/>
              <a:ext cx="18288000" cy="2588832"/>
              <a:chOff x="0" y="0"/>
              <a:chExt cx="4816593" cy="681832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AC8C6CC3-DAD9-4506-0651-480238370B5F}"/>
                  </a:ext>
                </a:extLst>
              </p:cNvPr>
              <p:cNvSpPr/>
              <p:nvPr/>
            </p:nvSpPr>
            <p:spPr>
              <a:xfrm>
                <a:off x="0" y="0"/>
                <a:ext cx="4816592" cy="681832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681832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681832"/>
                    </a:lnTo>
                    <a:lnTo>
                      <a:pt x="0" y="681832"/>
                    </a:lnTo>
                    <a:close/>
                  </a:path>
                </a:pathLst>
              </a:custGeom>
              <a:solidFill>
                <a:srgbClr val="025DA6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" name="TextBox 4">
                <a:extLst>
                  <a:ext uri="{FF2B5EF4-FFF2-40B4-BE49-F238E27FC236}">
                    <a16:creationId xmlns:a16="http://schemas.microsoft.com/office/drawing/2014/main" id="{A629881E-D042-6C14-AFB6-C969F39E0DE1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4816593" cy="7294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93"/>
                  </a:lnSpc>
                </a:pPr>
                <a:endParaRPr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3A6AFE07-CE29-93C3-3CF3-2061794EAB73}"/>
                </a:ext>
              </a:extLst>
            </p:cNvPr>
            <p:cNvSpPr/>
            <p:nvPr/>
          </p:nvSpPr>
          <p:spPr>
            <a:xfrm>
              <a:off x="6055907" y="2588832"/>
              <a:ext cx="6176185" cy="293369"/>
            </a:xfrm>
            <a:custGeom>
              <a:avLst/>
              <a:gdLst/>
              <a:ahLst/>
              <a:cxnLst/>
              <a:rect l="l" t="t" r="r" b="b"/>
              <a:pathLst>
                <a:path w="6176185" h="293369">
                  <a:moveTo>
                    <a:pt x="0" y="0"/>
                  </a:moveTo>
                  <a:lnTo>
                    <a:pt x="6176186" y="0"/>
                  </a:lnTo>
                  <a:lnTo>
                    <a:pt x="6176186" y="293369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58B8BB44-A809-5817-689D-C39E4536A343}"/>
                </a:ext>
              </a:extLst>
            </p:cNvPr>
            <p:cNvSpPr txBox="1"/>
            <p:nvPr/>
          </p:nvSpPr>
          <p:spPr>
            <a:xfrm>
              <a:off x="2270248" y="667433"/>
              <a:ext cx="13747505" cy="77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14"/>
                </a:lnSpc>
              </a:pPr>
              <a:r>
                <a:rPr lang="en-US" sz="5518" b="1" i="1" dirty="0">
                  <a:solidFill>
                    <a:srgbClr val="FAFDFD"/>
                  </a:solidFill>
                  <a:latin typeface="Cormorant Garamond Bold Italics"/>
                  <a:ea typeface="Cormorant Garamond Bold Italics"/>
                  <a:cs typeface="Cormorant Garamond Bold Italics"/>
                  <a:sym typeface="Cormorant Garamond Bold Italics"/>
                </a:rPr>
                <a:t>PROJEÇÕES</a:t>
              </a: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16E17611-EDE8-60C9-3C56-B7BFAF11B090}"/>
                </a:ext>
              </a:extLst>
            </p:cNvPr>
            <p:cNvGrpSpPr/>
            <p:nvPr/>
          </p:nvGrpSpPr>
          <p:grpSpPr>
            <a:xfrm>
              <a:off x="16489231" y="1301386"/>
              <a:ext cx="1540138" cy="1018630"/>
              <a:chOff x="0" y="0"/>
              <a:chExt cx="2053518" cy="135817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E98FE17B-F6A4-5E82-D60A-36F84B190D3A}"/>
                  </a:ext>
                </a:extLst>
              </p:cNvPr>
              <p:cNvSpPr/>
              <p:nvPr/>
            </p:nvSpPr>
            <p:spPr>
              <a:xfrm>
                <a:off x="1351720" y="0"/>
                <a:ext cx="638186" cy="593210"/>
              </a:xfrm>
              <a:custGeom>
                <a:avLst/>
                <a:gdLst/>
                <a:ahLst/>
                <a:cxnLst/>
                <a:rect l="l" t="t" r="r" b="b"/>
                <a:pathLst>
                  <a:path w="638186" h="593210">
                    <a:moveTo>
                      <a:pt x="0" y="0"/>
                    </a:moveTo>
                    <a:lnTo>
                      <a:pt x="638187" y="0"/>
                    </a:lnTo>
                    <a:lnTo>
                      <a:pt x="638187" y="593210"/>
                    </a:lnTo>
                    <a:lnTo>
                      <a:pt x="0" y="5932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 r="-185" b="-778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C6612086-A6B7-94AE-CF46-C7F48863815B}"/>
                  </a:ext>
                </a:extLst>
              </p:cNvPr>
              <p:cNvSpPr txBox="1"/>
              <p:nvPr/>
            </p:nvSpPr>
            <p:spPr>
              <a:xfrm>
                <a:off x="0" y="219625"/>
                <a:ext cx="2053518" cy="4405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78"/>
                  </a:lnSpc>
                </a:pPr>
                <a:r>
                  <a:rPr lang="en-US" sz="1984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SEMINÁ</a:t>
                </a:r>
                <a:r>
                  <a:rPr lang="en-US" sz="1984">
                    <a:solidFill>
                      <a:srgbClr val="FFFFFF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R  O</a:t>
                </a: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7C0B8E1F-29F9-141B-2834-47F6FACBE621}"/>
                  </a:ext>
                </a:extLst>
              </p:cNvPr>
              <p:cNvSpPr txBox="1"/>
              <p:nvPr/>
            </p:nvSpPr>
            <p:spPr>
              <a:xfrm>
                <a:off x="0" y="555110"/>
                <a:ext cx="2053518" cy="37625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331"/>
                  </a:lnSpc>
                </a:pPr>
                <a:r>
                  <a:rPr lang="en-US" sz="1665" dirty="0">
                    <a:solidFill>
                      <a:srgbClr val="0EFEC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INVESTIMENTO</a:t>
                </a: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C722B85F-7249-F2FB-7EA9-FB558AA9D33B}"/>
                  </a:ext>
                </a:extLst>
              </p:cNvPr>
              <p:cNvSpPr txBox="1"/>
              <p:nvPr/>
            </p:nvSpPr>
            <p:spPr>
              <a:xfrm>
                <a:off x="0" y="864621"/>
                <a:ext cx="2053518" cy="4422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87"/>
                  </a:lnSpc>
                </a:pPr>
                <a:r>
                  <a:rPr lang="en-US" sz="1990">
                    <a:solidFill>
                      <a:srgbClr val="FFFFFF"/>
                    </a:solidFill>
                    <a:latin typeface="League Spartan"/>
                    <a:ea typeface="League Spartan"/>
                    <a:cs typeface="League Spartan"/>
                    <a:sym typeface="League Spartan"/>
                  </a:rPr>
                  <a:t>AEPREMERJ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71E3D190-C53E-A6FD-0214-A9A819434B3C}"/>
                  </a:ext>
                </a:extLst>
              </p:cNvPr>
              <p:cNvSpPr txBox="1"/>
              <p:nvPr/>
            </p:nvSpPr>
            <p:spPr>
              <a:xfrm>
                <a:off x="722114" y="1236521"/>
                <a:ext cx="609289" cy="1216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716"/>
                  </a:lnSpc>
                </a:pPr>
                <a:r>
                  <a:rPr lang="en-US" sz="51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Vassouras - RJ</a:t>
                </a:r>
              </a:p>
            </p:txBody>
          </p:sp>
        </p:grpSp>
      </p:grpSp>
      <p:graphicFrame>
        <p:nvGraphicFramePr>
          <p:cNvPr id="8" name="Tabela 10">
            <a:extLst>
              <a:ext uri="{FF2B5EF4-FFF2-40B4-BE49-F238E27FC236}">
                <a16:creationId xmlns:a16="http://schemas.microsoft.com/office/drawing/2014/main" id="{31512F59-06EC-7C55-3C27-7637C20688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618982"/>
              </p:ext>
            </p:extLst>
          </p:nvPr>
        </p:nvGraphicFramePr>
        <p:xfrm>
          <a:off x="609599" y="3554736"/>
          <a:ext cx="17068797" cy="4606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6533">
                  <a:extLst>
                    <a:ext uri="{9D8B030D-6E8A-4147-A177-3AD203B41FA5}">
                      <a16:colId xmlns:a16="http://schemas.microsoft.com/office/drawing/2014/main" val="450108784"/>
                    </a:ext>
                  </a:extLst>
                </a:gridCol>
                <a:gridCol w="1896533">
                  <a:extLst>
                    <a:ext uri="{9D8B030D-6E8A-4147-A177-3AD203B41FA5}">
                      <a16:colId xmlns:a16="http://schemas.microsoft.com/office/drawing/2014/main" val="766016478"/>
                    </a:ext>
                  </a:extLst>
                </a:gridCol>
                <a:gridCol w="1896533">
                  <a:extLst>
                    <a:ext uri="{9D8B030D-6E8A-4147-A177-3AD203B41FA5}">
                      <a16:colId xmlns:a16="http://schemas.microsoft.com/office/drawing/2014/main" val="2787739546"/>
                    </a:ext>
                  </a:extLst>
                </a:gridCol>
                <a:gridCol w="1896533">
                  <a:extLst>
                    <a:ext uri="{9D8B030D-6E8A-4147-A177-3AD203B41FA5}">
                      <a16:colId xmlns:a16="http://schemas.microsoft.com/office/drawing/2014/main" val="2327926409"/>
                    </a:ext>
                  </a:extLst>
                </a:gridCol>
                <a:gridCol w="1896533">
                  <a:extLst>
                    <a:ext uri="{9D8B030D-6E8A-4147-A177-3AD203B41FA5}">
                      <a16:colId xmlns:a16="http://schemas.microsoft.com/office/drawing/2014/main" val="3887332132"/>
                    </a:ext>
                  </a:extLst>
                </a:gridCol>
                <a:gridCol w="1896533">
                  <a:extLst>
                    <a:ext uri="{9D8B030D-6E8A-4147-A177-3AD203B41FA5}">
                      <a16:colId xmlns:a16="http://schemas.microsoft.com/office/drawing/2014/main" val="3358360676"/>
                    </a:ext>
                  </a:extLst>
                </a:gridCol>
                <a:gridCol w="1896533">
                  <a:extLst>
                    <a:ext uri="{9D8B030D-6E8A-4147-A177-3AD203B41FA5}">
                      <a16:colId xmlns:a16="http://schemas.microsoft.com/office/drawing/2014/main" val="1864704281"/>
                    </a:ext>
                  </a:extLst>
                </a:gridCol>
                <a:gridCol w="1896533">
                  <a:extLst>
                    <a:ext uri="{9D8B030D-6E8A-4147-A177-3AD203B41FA5}">
                      <a16:colId xmlns:a16="http://schemas.microsoft.com/office/drawing/2014/main" val="2928499335"/>
                    </a:ext>
                  </a:extLst>
                </a:gridCol>
                <a:gridCol w="1896533">
                  <a:extLst>
                    <a:ext uri="{9D8B030D-6E8A-4147-A177-3AD203B41FA5}">
                      <a16:colId xmlns:a16="http://schemas.microsoft.com/office/drawing/2014/main" val="2646806491"/>
                    </a:ext>
                  </a:extLst>
                </a:gridCol>
              </a:tblGrid>
              <a:tr h="745654">
                <a:tc>
                  <a:txBody>
                    <a:bodyPr/>
                    <a:lstStyle/>
                    <a:p>
                      <a:pPr algn="ctr"/>
                      <a:endParaRPr lang="pt-BR" sz="3200" dirty="0">
                        <a:latin typeface="CAIXA Std" panose="020B0603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374" marR="91374" marT="45688" marB="45688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PIB</a:t>
                      </a:r>
                    </a:p>
                  </a:txBody>
                  <a:tcPr marL="91374" marR="91374" marT="45688" marB="45688" anchor="ctr">
                    <a:solidFill>
                      <a:srgbClr val="005CA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2200" dirty="0">
                        <a:latin typeface="CAIXA Std" panose="020B0603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687" marR="45687" marT="22844" marB="22844" anchor="ctr">
                    <a:solidFill>
                      <a:srgbClr val="005CA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IPCA</a:t>
                      </a:r>
                    </a:p>
                  </a:txBody>
                  <a:tcPr marL="91374" marR="91374" marT="45688" marB="45688" anchor="ctr">
                    <a:solidFill>
                      <a:srgbClr val="005CA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2200" dirty="0">
                        <a:latin typeface="CAIXA Std" panose="020B0603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687" marR="45687" marT="22844" marB="22844" anchor="ctr">
                    <a:solidFill>
                      <a:srgbClr val="005CA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SELIC</a:t>
                      </a:r>
                    </a:p>
                  </a:txBody>
                  <a:tcPr marL="91374" marR="91374" marT="45688" marB="45688" anchor="ctr">
                    <a:solidFill>
                      <a:srgbClr val="005CA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2200" dirty="0">
                        <a:latin typeface="CAIXA Std" panose="020B0603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687" marR="45687" marT="22844" marB="22844" anchor="ctr">
                    <a:solidFill>
                      <a:srgbClr val="005CA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CÂMBIO</a:t>
                      </a:r>
                    </a:p>
                  </a:txBody>
                  <a:tcPr marL="91374" marR="91374" marT="45688" marB="45688" anchor="ctr">
                    <a:solidFill>
                      <a:srgbClr val="005CA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2200" dirty="0">
                        <a:latin typeface="CAIXA Std" panose="020B0603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5687" marR="45687" marT="22844" marB="22844" anchor="ctr">
                    <a:solidFill>
                      <a:srgbClr val="005C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441257"/>
                  </a:ext>
                </a:extLst>
              </a:tr>
              <a:tr h="609558">
                <a:tc>
                  <a:txBody>
                    <a:bodyPr/>
                    <a:lstStyle/>
                    <a:p>
                      <a:pPr algn="ctr"/>
                      <a:endParaRPr lang="pt-BR" sz="2400" b="1" dirty="0">
                        <a:solidFill>
                          <a:schemeClr val="bg1"/>
                        </a:solidFill>
                        <a:latin typeface="CAIXA Std" panose="020B0603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1374" marR="91374" marT="45688" marB="45688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2400" kern="1200" dirty="0">
                          <a:solidFill>
                            <a:schemeClr val="bg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CAIXA</a:t>
                      </a:r>
                    </a:p>
                  </a:txBody>
                  <a:tcPr marL="91374" marR="91374" marT="45688" marB="45688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2400" kern="1200" dirty="0">
                          <a:solidFill>
                            <a:schemeClr val="bg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FOCUS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2400" kern="1200" dirty="0">
                          <a:solidFill>
                            <a:schemeClr val="bg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CAIXA</a:t>
                      </a:r>
                    </a:p>
                  </a:txBody>
                  <a:tcPr marL="91374" marR="91374" marT="45688" marB="45688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2400" kern="1200" dirty="0">
                          <a:solidFill>
                            <a:schemeClr val="bg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FOCUS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2400" kern="1200" dirty="0">
                          <a:solidFill>
                            <a:schemeClr val="bg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CAIXA</a:t>
                      </a:r>
                    </a:p>
                  </a:txBody>
                  <a:tcPr marL="91374" marR="91374" marT="45688" marB="45688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2400" kern="1200" dirty="0">
                          <a:solidFill>
                            <a:schemeClr val="bg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FOCUS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>
                          <a:solidFill>
                            <a:schemeClr val="bg1"/>
                          </a:solidFill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CAIXA</a:t>
                      </a:r>
                    </a:p>
                  </a:txBody>
                  <a:tcPr marL="91374" marR="91374" marT="45688" marB="45688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>
                          <a:solidFill>
                            <a:schemeClr val="bg1"/>
                          </a:solidFill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FOCUS</a:t>
                      </a:r>
                    </a:p>
                  </a:txBody>
                  <a:tcPr marL="91374" marR="91374" marT="45688" marB="45688" anchor="ctr"/>
                </a:tc>
                <a:extLst>
                  <a:ext uri="{0D108BD9-81ED-4DB2-BD59-A6C34878D82A}">
                    <a16:rowId xmlns:a16="http://schemas.microsoft.com/office/drawing/2014/main" val="1612344733"/>
                  </a:ext>
                </a:extLst>
              </a:tr>
              <a:tr h="1083790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marL="91374" marR="91374" marT="45688" marB="45688" anchor="ctr">
                    <a:solidFill>
                      <a:srgbClr val="F392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1,7%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1,85%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5,00%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4,86%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13,50%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13,00%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5,12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5,25</a:t>
                      </a:r>
                    </a:p>
                  </a:txBody>
                  <a:tcPr marL="91374" marR="91374" marT="45688" marB="45688" anchor="ctr"/>
                </a:tc>
                <a:extLst>
                  <a:ext uri="{0D108BD9-81ED-4DB2-BD59-A6C34878D82A}">
                    <a16:rowId xmlns:a16="http://schemas.microsoft.com/office/drawing/2014/main" val="1605854762"/>
                  </a:ext>
                </a:extLst>
              </a:tr>
              <a:tr h="1083790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2027</a:t>
                      </a:r>
                    </a:p>
                  </a:txBody>
                  <a:tcPr marL="91374" marR="91374" marT="45688" marB="45688" anchor="ctr">
                    <a:solidFill>
                      <a:srgbClr val="F392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1,4%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1,80%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4,06%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4,00%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12,50%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11,00%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5,18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5,35</a:t>
                      </a:r>
                    </a:p>
                  </a:txBody>
                  <a:tcPr marL="91374" marR="91374" marT="45688" marB="45688" anchor="ctr"/>
                </a:tc>
                <a:extLst>
                  <a:ext uri="{0D108BD9-81ED-4DB2-BD59-A6C34878D82A}">
                    <a16:rowId xmlns:a16="http://schemas.microsoft.com/office/drawing/2014/main" val="4093494270"/>
                  </a:ext>
                </a:extLst>
              </a:tr>
              <a:tr h="1083790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>
                          <a:solidFill>
                            <a:schemeClr val="bg1"/>
                          </a:solidFill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2028</a:t>
                      </a:r>
                    </a:p>
                  </a:txBody>
                  <a:tcPr marL="91374" marR="91374" marT="45688" marB="45688" anchor="ctr">
                    <a:solidFill>
                      <a:srgbClr val="F392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1,8%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2,00%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4,00%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3,61%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11,50%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marL="0" algn="ctr" defTabSz="1828800" rtl="0" eaLnBrk="1" latinLnBrk="0" hangingPunct="1"/>
                      <a:r>
                        <a:rPr lang="pt-BR" sz="3200" kern="1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ea typeface="+mn-ea"/>
                          <a:cs typeface="Arial" panose="020B0604020202020204" pitchFamily="34" charset="0"/>
                        </a:rPr>
                        <a:t>10,00%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5,23</a:t>
                      </a:r>
                    </a:p>
                  </a:txBody>
                  <a:tcPr marL="91374" marR="91374" marT="45688" marB="4568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>
                          <a:solidFill>
                            <a:schemeClr val="tx1"/>
                          </a:solidFill>
                          <a:latin typeface="CAIXA Std" panose="020B0603020204030204" pitchFamily="34" charset="0"/>
                          <a:cs typeface="Arial" panose="020B0604020202020204" pitchFamily="34" charset="0"/>
                        </a:rPr>
                        <a:t>5,40</a:t>
                      </a:r>
                    </a:p>
                  </a:txBody>
                  <a:tcPr marL="91374" marR="91374" marT="45688" marB="45688" anchor="ctr"/>
                </a:tc>
                <a:extLst>
                  <a:ext uri="{0D108BD9-81ED-4DB2-BD59-A6C34878D82A}">
                    <a16:rowId xmlns:a16="http://schemas.microsoft.com/office/drawing/2014/main" val="3322494792"/>
                  </a:ext>
                </a:extLst>
              </a:tr>
            </a:tbl>
          </a:graphicData>
        </a:graphic>
      </p:graphicFrame>
      <p:sp>
        <p:nvSpPr>
          <p:cNvPr id="9" name="CaixaDeTexto 8">
            <a:extLst>
              <a:ext uri="{FF2B5EF4-FFF2-40B4-BE49-F238E27FC236}">
                <a16:creationId xmlns:a16="http://schemas.microsoft.com/office/drawing/2014/main" id="{A9FE82CB-007E-3F36-A974-18E35E75C6C5}"/>
              </a:ext>
            </a:extLst>
          </p:cNvPr>
          <p:cNvSpPr txBox="1"/>
          <p:nvPr/>
        </p:nvSpPr>
        <p:spPr>
          <a:xfrm>
            <a:off x="609599" y="8743441"/>
            <a:ext cx="87816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i="1" dirty="0">
                <a:latin typeface="CAIXA Std" panose="020B0603020204030204" pitchFamily="34" charset="0"/>
              </a:rPr>
              <a:t>Fonte: Banco Central do Brasil, Caixa Asset Macro </a:t>
            </a:r>
            <a:r>
              <a:rPr lang="pt-BR" sz="2000" i="1" dirty="0" err="1">
                <a:latin typeface="CAIXA Std" panose="020B0603020204030204" pitchFamily="34" charset="0"/>
              </a:rPr>
              <a:t>Research</a:t>
            </a:r>
            <a:endParaRPr lang="pt-BR" sz="2000" i="1" dirty="0">
              <a:latin typeface="CAIXA Std" panose="020B0603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516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17ED0-5538-C1FA-7C21-584223CC6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73A147F2-E84E-E0F3-7CE9-01D065A1898A}"/>
              </a:ext>
            </a:extLst>
          </p:cNvPr>
          <p:cNvSpPr/>
          <p:nvPr/>
        </p:nvSpPr>
        <p:spPr>
          <a:xfrm>
            <a:off x="-617244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23F8832F-842C-B816-9184-B3CC2CC5C0FF}"/>
              </a:ext>
            </a:extLst>
          </p:cNvPr>
          <p:cNvGrpSpPr/>
          <p:nvPr/>
        </p:nvGrpSpPr>
        <p:grpSpPr>
          <a:xfrm>
            <a:off x="0" y="0"/>
            <a:ext cx="18288000" cy="2882201"/>
            <a:chOff x="0" y="0"/>
            <a:chExt cx="18288000" cy="2882201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44EB7D46-16DC-28F0-5970-0B5A52196F9A}"/>
                </a:ext>
              </a:extLst>
            </p:cNvPr>
            <p:cNvGrpSpPr/>
            <p:nvPr/>
          </p:nvGrpSpPr>
          <p:grpSpPr>
            <a:xfrm>
              <a:off x="0" y="0"/>
              <a:ext cx="18288000" cy="2588832"/>
              <a:chOff x="0" y="0"/>
              <a:chExt cx="4816593" cy="681832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B3F2A906-7ED4-16DF-F621-8F4B4DACC2BA}"/>
                  </a:ext>
                </a:extLst>
              </p:cNvPr>
              <p:cNvSpPr/>
              <p:nvPr/>
            </p:nvSpPr>
            <p:spPr>
              <a:xfrm>
                <a:off x="0" y="0"/>
                <a:ext cx="4816592" cy="681832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681832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681832"/>
                    </a:lnTo>
                    <a:lnTo>
                      <a:pt x="0" y="681832"/>
                    </a:lnTo>
                    <a:close/>
                  </a:path>
                </a:pathLst>
              </a:custGeom>
              <a:solidFill>
                <a:srgbClr val="025DA6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" name="TextBox 4">
                <a:extLst>
                  <a:ext uri="{FF2B5EF4-FFF2-40B4-BE49-F238E27FC236}">
                    <a16:creationId xmlns:a16="http://schemas.microsoft.com/office/drawing/2014/main" id="{60D1500C-7072-7445-E3F8-26EA229CF8D8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4816593" cy="7294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93"/>
                  </a:lnSpc>
                </a:pPr>
                <a:endParaRPr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4158455-6E9B-B1F1-B830-F3AABFB72861}"/>
                </a:ext>
              </a:extLst>
            </p:cNvPr>
            <p:cNvSpPr/>
            <p:nvPr/>
          </p:nvSpPr>
          <p:spPr>
            <a:xfrm>
              <a:off x="6055907" y="2588832"/>
              <a:ext cx="6176185" cy="293369"/>
            </a:xfrm>
            <a:custGeom>
              <a:avLst/>
              <a:gdLst/>
              <a:ahLst/>
              <a:cxnLst/>
              <a:rect l="l" t="t" r="r" b="b"/>
              <a:pathLst>
                <a:path w="6176185" h="293369">
                  <a:moveTo>
                    <a:pt x="0" y="0"/>
                  </a:moveTo>
                  <a:lnTo>
                    <a:pt x="6176186" y="0"/>
                  </a:lnTo>
                  <a:lnTo>
                    <a:pt x="6176186" y="293369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AB7516AE-4F08-A0A2-2421-1919D663B879}"/>
                </a:ext>
              </a:extLst>
            </p:cNvPr>
            <p:cNvSpPr txBox="1"/>
            <p:nvPr/>
          </p:nvSpPr>
          <p:spPr>
            <a:xfrm>
              <a:off x="2270248" y="667433"/>
              <a:ext cx="13747505" cy="77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14"/>
                </a:lnSpc>
              </a:pPr>
              <a:r>
                <a:rPr lang="en-US" sz="5518" b="1" i="1" dirty="0">
                  <a:solidFill>
                    <a:srgbClr val="FAFDFD"/>
                  </a:solidFill>
                  <a:latin typeface="Cormorant Garamond Bold Italics"/>
                  <a:ea typeface="Cormorant Garamond Bold Italics"/>
                  <a:cs typeface="Cormorant Garamond Bold Italics"/>
                  <a:sym typeface="Cormorant Garamond Bold Italics"/>
                </a:rPr>
                <a:t>HISTÓRICO</a:t>
              </a: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948ADFB3-6838-D2C4-3329-8E97076B880C}"/>
                </a:ext>
              </a:extLst>
            </p:cNvPr>
            <p:cNvGrpSpPr/>
            <p:nvPr/>
          </p:nvGrpSpPr>
          <p:grpSpPr>
            <a:xfrm>
              <a:off x="16489231" y="1301386"/>
              <a:ext cx="1540138" cy="1018630"/>
              <a:chOff x="0" y="0"/>
              <a:chExt cx="2053518" cy="135817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EE39C4D2-E265-E7A0-37DF-8C56C090B173}"/>
                  </a:ext>
                </a:extLst>
              </p:cNvPr>
              <p:cNvSpPr/>
              <p:nvPr/>
            </p:nvSpPr>
            <p:spPr>
              <a:xfrm>
                <a:off x="1351720" y="0"/>
                <a:ext cx="638186" cy="593210"/>
              </a:xfrm>
              <a:custGeom>
                <a:avLst/>
                <a:gdLst/>
                <a:ahLst/>
                <a:cxnLst/>
                <a:rect l="l" t="t" r="r" b="b"/>
                <a:pathLst>
                  <a:path w="638186" h="593210">
                    <a:moveTo>
                      <a:pt x="0" y="0"/>
                    </a:moveTo>
                    <a:lnTo>
                      <a:pt x="638187" y="0"/>
                    </a:lnTo>
                    <a:lnTo>
                      <a:pt x="638187" y="593210"/>
                    </a:lnTo>
                    <a:lnTo>
                      <a:pt x="0" y="5932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 r="-185" b="-778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A05C72F9-FE4E-6912-DDE0-790B966D5934}"/>
                  </a:ext>
                </a:extLst>
              </p:cNvPr>
              <p:cNvSpPr txBox="1"/>
              <p:nvPr/>
            </p:nvSpPr>
            <p:spPr>
              <a:xfrm>
                <a:off x="0" y="219625"/>
                <a:ext cx="2053518" cy="4405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78"/>
                  </a:lnSpc>
                </a:pPr>
                <a:r>
                  <a:rPr lang="en-US" sz="1984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SEMINÁ</a:t>
                </a:r>
                <a:r>
                  <a:rPr lang="en-US" sz="1984">
                    <a:solidFill>
                      <a:srgbClr val="FFFFFF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R  O</a:t>
                </a: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229F5536-676D-DF63-E042-30D46D2557ED}"/>
                  </a:ext>
                </a:extLst>
              </p:cNvPr>
              <p:cNvSpPr txBox="1"/>
              <p:nvPr/>
            </p:nvSpPr>
            <p:spPr>
              <a:xfrm>
                <a:off x="0" y="555110"/>
                <a:ext cx="2053518" cy="37625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331"/>
                  </a:lnSpc>
                </a:pPr>
                <a:r>
                  <a:rPr lang="en-US" sz="1665" dirty="0">
                    <a:solidFill>
                      <a:srgbClr val="0EFEC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INVESTIMENTO</a:t>
                </a: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0AB3E798-6DAD-5FDD-4185-F33A91CDDE4F}"/>
                  </a:ext>
                </a:extLst>
              </p:cNvPr>
              <p:cNvSpPr txBox="1"/>
              <p:nvPr/>
            </p:nvSpPr>
            <p:spPr>
              <a:xfrm>
                <a:off x="0" y="864621"/>
                <a:ext cx="2053518" cy="4422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87"/>
                  </a:lnSpc>
                </a:pPr>
                <a:r>
                  <a:rPr lang="en-US" sz="1990">
                    <a:solidFill>
                      <a:srgbClr val="FFFFFF"/>
                    </a:solidFill>
                    <a:latin typeface="League Spartan"/>
                    <a:ea typeface="League Spartan"/>
                    <a:cs typeface="League Spartan"/>
                    <a:sym typeface="League Spartan"/>
                  </a:rPr>
                  <a:t>AEPREMERJ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8409B97C-0112-CC08-3DEF-8F5E1273464A}"/>
                  </a:ext>
                </a:extLst>
              </p:cNvPr>
              <p:cNvSpPr txBox="1"/>
              <p:nvPr/>
            </p:nvSpPr>
            <p:spPr>
              <a:xfrm>
                <a:off x="722114" y="1236521"/>
                <a:ext cx="609289" cy="1216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716"/>
                  </a:lnSpc>
                </a:pPr>
                <a:r>
                  <a:rPr lang="en-US" sz="51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Vassouras - RJ</a:t>
                </a:r>
              </a:p>
            </p:txBody>
          </p:sp>
        </p:grpSp>
      </p:grpSp>
      <p:sp>
        <p:nvSpPr>
          <p:cNvPr id="8" name="CaixaDeTexto 7">
            <a:extLst>
              <a:ext uri="{FF2B5EF4-FFF2-40B4-BE49-F238E27FC236}">
                <a16:creationId xmlns:a16="http://schemas.microsoft.com/office/drawing/2014/main" id="{756CABCB-09D2-FB3F-FE23-B93C0EDF7FE5}"/>
              </a:ext>
            </a:extLst>
          </p:cNvPr>
          <p:cNvSpPr txBox="1"/>
          <p:nvPr/>
        </p:nvSpPr>
        <p:spPr>
          <a:xfrm>
            <a:off x="27214" y="9767675"/>
            <a:ext cx="554142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>
                <a:solidFill>
                  <a:srgbClr val="0074B0"/>
                </a:solidFill>
              </a:rPr>
              <a:t>Fonte: Bloomberg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0D006FFF-5AA2-BDC5-D6F1-09C422DB7C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5293" y="2825692"/>
            <a:ext cx="12817415" cy="695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206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6A91A-BA44-208C-8304-66DF8FE60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4DFE13AF-3E30-932C-D582-5C37B13CA741}"/>
              </a:ext>
            </a:extLst>
          </p:cNvPr>
          <p:cNvSpPr/>
          <p:nvPr/>
        </p:nvSpPr>
        <p:spPr>
          <a:xfrm>
            <a:off x="-617244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0EFCD2B3-0123-4076-691F-2B1F9491C048}"/>
              </a:ext>
            </a:extLst>
          </p:cNvPr>
          <p:cNvGrpSpPr/>
          <p:nvPr/>
        </p:nvGrpSpPr>
        <p:grpSpPr>
          <a:xfrm>
            <a:off x="0" y="0"/>
            <a:ext cx="18288000" cy="2882201"/>
            <a:chOff x="0" y="0"/>
            <a:chExt cx="18288000" cy="2882201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F27BB431-0BF0-B537-9C5B-F7E9D76CABD9}"/>
                </a:ext>
              </a:extLst>
            </p:cNvPr>
            <p:cNvGrpSpPr/>
            <p:nvPr/>
          </p:nvGrpSpPr>
          <p:grpSpPr>
            <a:xfrm>
              <a:off x="0" y="0"/>
              <a:ext cx="18288000" cy="2588832"/>
              <a:chOff x="0" y="0"/>
              <a:chExt cx="4816593" cy="681832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407BD275-C9C2-1CB4-0EE5-2CE24A6ECADE}"/>
                  </a:ext>
                </a:extLst>
              </p:cNvPr>
              <p:cNvSpPr/>
              <p:nvPr/>
            </p:nvSpPr>
            <p:spPr>
              <a:xfrm>
                <a:off x="0" y="0"/>
                <a:ext cx="4816592" cy="681832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681832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681832"/>
                    </a:lnTo>
                    <a:lnTo>
                      <a:pt x="0" y="681832"/>
                    </a:lnTo>
                    <a:close/>
                  </a:path>
                </a:pathLst>
              </a:custGeom>
              <a:solidFill>
                <a:srgbClr val="025DA6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" name="TextBox 4">
                <a:extLst>
                  <a:ext uri="{FF2B5EF4-FFF2-40B4-BE49-F238E27FC236}">
                    <a16:creationId xmlns:a16="http://schemas.microsoft.com/office/drawing/2014/main" id="{39A1902A-1C96-1DC0-CA7D-4C654394902F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4816593" cy="7294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93"/>
                  </a:lnSpc>
                </a:pPr>
                <a:endParaRPr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3321283C-DCEB-005E-59ED-C53EEB16E703}"/>
                </a:ext>
              </a:extLst>
            </p:cNvPr>
            <p:cNvSpPr/>
            <p:nvPr/>
          </p:nvSpPr>
          <p:spPr>
            <a:xfrm>
              <a:off x="6055907" y="2588832"/>
              <a:ext cx="6176185" cy="293369"/>
            </a:xfrm>
            <a:custGeom>
              <a:avLst/>
              <a:gdLst/>
              <a:ahLst/>
              <a:cxnLst/>
              <a:rect l="l" t="t" r="r" b="b"/>
              <a:pathLst>
                <a:path w="6176185" h="293369">
                  <a:moveTo>
                    <a:pt x="0" y="0"/>
                  </a:moveTo>
                  <a:lnTo>
                    <a:pt x="6176186" y="0"/>
                  </a:lnTo>
                  <a:lnTo>
                    <a:pt x="6176186" y="293369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F9FA7E4E-976F-0B9E-A3E4-010B45337166}"/>
                </a:ext>
              </a:extLst>
            </p:cNvPr>
            <p:cNvSpPr txBox="1"/>
            <p:nvPr/>
          </p:nvSpPr>
          <p:spPr>
            <a:xfrm>
              <a:off x="2270248" y="667433"/>
              <a:ext cx="13747505" cy="77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14"/>
                </a:lnSpc>
              </a:pPr>
              <a:r>
                <a:rPr lang="en-US" sz="5518" b="1" i="1" dirty="0">
                  <a:solidFill>
                    <a:srgbClr val="FAFDFD"/>
                  </a:solidFill>
                  <a:latin typeface="Cormorant Garamond Bold Italics"/>
                  <a:ea typeface="Cormorant Garamond Bold Italics"/>
                  <a:cs typeface="Cormorant Garamond Bold Italics"/>
                  <a:sym typeface="Cormorant Garamond Bold Italics"/>
                </a:rPr>
                <a:t>CICLO DE JUROS</a:t>
              </a: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4C31B202-5A2B-9525-9A1B-6F9A2E5F54F5}"/>
                </a:ext>
              </a:extLst>
            </p:cNvPr>
            <p:cNvGrpSpPr/>
            <p:nvPr/>
          </p:nvGrpSpPr>
          <p:grpSpPr>
            <a:xfrm>
              <a:off x="16489231" y="1301386"/>
              <a:ext cx="1540138" cy="1018630"/>
              <a:chOff x="0" y="0"/>
              <a:chExt cx="2053518" cy="135817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BAFDB45E-D1DF-1DE2-15B3-205EE9C0782E}"/>
                  </a:ext>
                </a:extLst>
              </p:cNvPr>
              <p:cNvSpPr/>
              <p:nvPr/>
            </p:nvSpPr>
            <p:spPr>
              <a:xfrm>
                <a:off x="1351720" y="0"/>
                <a:ext cx="638186" cy="593210"/>
              </a:xfrm>
              <a:custGeom>
                <a:avLst/>
                <a:gdLst/>
                <a:ahLst/>
                <a:cxnLst/>
                <a:rect l="l" t="t" r="r" b="b"/>
                <a:pathLst>
                  <a:path w="638186" h="593210">
                    <a:moveTo>
                      <a:pt x="0" y="0"/>
                    </a:moveTo>
                    <a:lnTo>
                      <a:pt x="638187" y="0"/>
                    </a:lnTo>
                    <a:lnTo>
                      <a:pt x="638187" y="593210"/>
                    </a:lnTo>
                    <a:lnTo>
                      <a:pt x="0" y="5932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 r="-185" b="-778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39E86233-B964-EB32-72F8-EB0E19C23B68}"/>
                  </a:ext>
                </a:extLst>
              </p:cNvPr>
              <p:cNvSpPr txBox="1"/>
              <p:nvPr/>
            </p:nvSpPr>
            <p:spPr>
              <a:xfrm>
                <a:off x="0" y="219625"/>
                <a:ext cx="2053518" cy="4405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78"/>
                  </a:lnSpc>
                </a:pPr>
                <a:r>
                  <a:rPr lang="en-US" sz="1984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SEMINÁ</a:t>
                </a:r>
                <a:r>
                  <a:rPr lang="en-US" sz="1984">
                    <a:solidFill>
                      <a:srgbClr val="FFFFFF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R  O</a:t>
                </a: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D66D7E54-144F-EA80-DF4E-E6ACE1A5DE8E}"/>
                  </a:ext>
                </a:extLst>
              </p:cNvPr>
              <p:cNvSpPr txBox="1"/>
              <p:nvPr/>
            </p:nvSpPr>
            <p:spPr>
              <a:xfrm>
                <a:off x="0" y="555110"/>
                <a:ext cx="2053518" cy="37625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331"/>
                  </a:lnSpc>
                </a:pPr>
                <a:r>
                  <a:rPr lang="en-US" sz="1665" dirty="0">
                    <a:solidFill>
                      <a:srgbClr val="0EFEC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INVESTIMENTO</a:t>
                </a: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75B46B32-B6AD-E5DB-FBA3-C9025954D3B3}"/>
                  </a:ext>
                </a:extLst>
              </p:cNvPr>
              <p:cNvSpPr txBox="1"/>
              <p:nvPr/>
            </p:nvSpPr>
            <p:spPr>
              <a:xfrm>
                <a:off x="0" y="864621"/>
                <a:ext cx="2053518" cy="4422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87"/>
                  </a:lnSpc>
                </a:pPr>
                <a:r>
                  <a:rPr lang="en-US" sz="1990">
                    <a:solidFill>
                      <a:srgbClr val="FFFFFF"/>
                    </a:solidFill>
                    <a:latin typeface="League Spartan"/>
                    <a:ea typeface="League Spartan"/>
                    <a:cs typeface="League Spartan"/>
                    <a:sym typeface="League Spartan"/>
                  </a:rPr>
                  <a:t>AEPREMERJ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B8ED08E8-93D7-9CD1-030B-918FFC7AF326}"/>
                  </a:ext>
                </a:extLst>
              </p:cNvPr>
              <p:cNvSpPr txBox="1"/>
              <p:nvPr/>
            </p:nvSpPr>
            <p:spPr>
              <a:xfrm>
                <a:off x="722114" y="1236521"/>
                <a:ext cx="609289" cy="1216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716"/>
                  </a:lnSpc>
                </a:pPr>
                <a:r>
                  <a:rPr lang="en-US" sz="51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Vassouras - RJ</a:t>
                </a:r>
              </a:p>
            </p:txBody>
          </p:sp>
        </p:grpSp>
      </p:grpSp>
      <p:pic>
        <p:nvPicPr>
          <p:cNvPr id="8" name="Imagem 7">
            <a:extLst>
              <a:ext uri="{FF2B5EF4-FFF2-40B4-BE49-F238E27FC236}">
                <a16:creationId xmlns:a16="http://schemas.microsoft.com/office/drawing/2014/main" id="{29B117E6-29EF-9043-682C-2569526D05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9816" y="2956768"/>
            <a:ext cx="12348367" cy="6993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383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286D1-9528-44AC-71AB-877198D53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46111F8E-9BD4-50C0-2894-984802469452}"/>
              </a:ext>
            </a:extLst>
          </p:cNvPr>
          <p:cNvSpPr/>
          <p:nvPr/>
        </p:nvSpPr>
        <p:spPr>
          <a:xfrm>
            <a:off x="-617244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4A5E6395-6E16-5E01-A3E4-BA15725D89FC}"/>
              </a:ext>
            </a:extLst>
          </p:cNvPr>
          <p:cNvGrpSpPr/>
          <p:nvPr/>
        </p:nvGrpSpPr>
        <p:grpSpPr>
          <a:xfrm>
            <a:off x="0" y="0"/>
            <a:ext cx="18288000" cy="2882201"/>
            <a:chOff x="0" y="0"/>
            <a:chExt cx="18288000" cy="2882201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E0716375-9835-1159-5716-9DC30B6D9A3C}"/>
                </a:ext>
              </a:extLst>
            </p:cNvPr>
            <p:cNvGrpSpPr/>
            <p:nvPr/>
          </p:nvGrpSpPr>
          <p:grpSpPr>
            <a:xfrm>
              <a:off x="0" y="0"/>
              <a:ext cx="18288000" cy="2588832"/>
              <a:chOff x="0" y="0"/>
              <a:chExt cx="4816593" cy="681832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43F8CFAD-DEC9-F995-003D-84587C2C30FC}"/>
                  </a:ext>
                </a:extLst>
              </p:cNvPr>
              <p:cNvSpPr/>
              <p:nvPr/>
            </p:nvSpPr>
            <p:spPr>
              <a:xfrm>
                <a:off x="0" y="0"/>
                <a:ext cx="4816592" cy="681832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681832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681832"/>
                    </a:lnTo>
                    <a:lnTo>
                      <a:pt x="0" y="681832"/>
                    </a:lnTo>
                    <a:close/>
                  </a:path>
                </a:pathLst>
              </a:custGeom>
              <a:solidFill>
                <a:srgbClr val="025DA6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" name="TextBox 4">
                <a:extLst>
                  <a:ext uri="{FF2B5EF4-FFF2-40B4-BE49-F238E27FC236}">
                    <a16:creationId xmlns:a16="http://schemas.microsoft.com/office/drawing/2014/main" id="{2867D7DF-D563-D208-1DE1-A53AD9E25F40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4816593" cy="7294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93"/>
                  </a:lnSpc>
                </a:pPr>
                <a:endParaRPr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142F0C7-FC68-F7EE-9DE6-4643EF1DE090}"/>
                </a:ext>
              </a:extLst>
            </p:cNvPr>
            <p:cNvSpPr/>
            <p:nvPr/>
          </p:nvSpPr>
          <p:spPr>
            <a:xfrm>
              <a:off x="6055907" y="2588832"/>
              <a:ext cx="6176185" cy="293369"/>
            </a:xfrm>
            <a:custGeom>
              <a:avLst/>
              <a:gdLst/>
              <a:ahLst/>
              <a:cxnLst/>
              <a:rect l="l" t="t" r="r" b="b"/>
              <a:pathLst>
                <a:path w="6176185" h="293369">
                  <a:moveTo>
                    <a:pt x="0" y="0"/>
                  </a:moveTo>
                  <a:lnTo>
                    <a:pt x="6176186" y="0"/>
                  </a:lnTo>
                  <a:lnTo>
                    <a:pt x="6176186" y="293369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C41E1FA6-B54A-5B3C-5DE2-4A752154CF24}"/>
                </a:ext>
              </a:extLst>
            </p:cNvPr>
            <p:cNvSpPr txBox="1"/>
            <p:nvPr/>
          </p:nvSpPr>
          <p:spPr>
            <a:xfrm>
              <a:off x="2270248" y="667433"/>
              <a:ext cx="13747505" cy="77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14"/>
                </a:lnSpc>
              </a:pPr>
              <a:r>
                <a:rPr lang="en-US" sz="5518" b="1" i="1" dirty="0">
                  <a:solidFill>
                    <a:srgbClr val="FAFDFD"/>
                  </a:solidFill>
                  <a:latin typeface="Cormorant Garamond Bold Italics"/>
                  <a:ea typeface="Cormorant Garamond Bold Italics"/>
                  <a:cs typeface="Cormorant Garamond Bold Italics"/>
                  <a:sym typeface="Cormorant Garamond Bold Italics"/>
                </a:rPr>
                <a:t>JUROS PÓS-FIXADO</a:t>
              </a: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13A10302-58CC-52F9-CF09-20C4F9120190}"/>
                </a:ext>
              </a:extLst>
            </p:cNvPr>
            <p:cNvGrpSpPr/>
            <p:nvPr/>
          </p:nvGrpSpPr>
          <p:grpSpPr>
            <a:xfrm>
              <a:off x="16489231" y="1301386"/>
              <a:ext cx="1540138" cy="1018630"/>
              <a:chOff x="0" y="0"/>
              <a:chExt cx="2053518" cy="135817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F173A842-3F53-3275-5F09-4638506A1EFF}"/>
                  </a:ext>
                </a:extLst>
              </p:cNvPr>
              <p:cNvSpPr/>
              <p:nvPr/>
            </p:nvSpPr>
            <p:spPr>
              <a:xfrm>
                <a:off x="1351720" y="0"/>
                <a:ext cx="638186" cy="593210"/>
              </a:xfrm>
              <a:custGeom>
                <a:avLst/>
                <a:gdLst/>
                <a:ahLst/>
                <a:cxnLst/>
                <a:rect l="l" t="t" r="r" b="b"/>
                <a:pathLst>
                  <a:path w="638186" h="593210">
                    <a:moveTo>
                      <a:pt x="0" y="0"/>
                    </a:moveTo>
                    <a:lnTo>
                      <a:pt x="638187" y="0"/>
                    </a:lnTo>
                    <a:lnTo>
                      <a:pt x="638187" y="593210"/>
                    </a:lnTo>
                    <a:lnTo>
                      <a:pt x="0" y="5932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 r="-185" b="-778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36543014-A225-8308-6020-1DD7708172B5}"/>
                  </a:ext>
                </a:extLst>
              </p:cNvPr>
              <p:cNvSpPr txBox="1"/>
              <p:nvPr/>
            </p:nvSpPr>
            <p:spPr>
              <a:xfrm>
                <a:off x="0" y="219625"/>
                <a:ext cx="2053518" cy="4405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78"/>
                  </a:lnSpc>
                </a:pPr>
                <a:r>
                  <a:rPr lang="en-US" sz="1984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SEMINÁ</a:t>
                </a:r>
                <a:r>
                  <a:rPr lang="en-US" sz="1984">
                    <a:solidFill>
                      <a:srgbClr val="FFFFFF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R  O</a:t>
                </a: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95F96CDE-B787-7D1D-FCC2-9318D63F8CBC}"/>
                  </a:ext>
                </a:extLst>
              </p:cNvPr>
              <p:cNvSpPr txBox="1"/>
              <p:nvPr/>
            </p:nvSpPr>
            <p:spPr>
              <a:xfrm>
                <a:off x="0" y="555110"/>
                <a:ext cx="2053518" cy="37625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331"/>
                  </a:lnSpc>
                </a:pPr>
                <a:r>
                  <a:rPr lang="en-US" sz="1665" dirty="0">
                    <a:solidFill>
                      <a:srgbClr val="0EFEC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INVESTIMENTO</a:t>
                </a: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78161C58-9A86-2E30-BEC9-363580ED0FEB}"/>
                  </a:ext>
                </a:extLst>
              </p:cNvPr>
              <p:cNvSpPr txBox="1"/>
              <p:nvPr/>
            </p:nvSpPr>
            <p:spPr>
              <a:xfrm>
                <a:off x="0" y="864621"/>
                <a:ext cx="2053518" cy="4422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87"/>
                  </a:lnSpc>
                </a:pPr>
                <a:r>
                  <a:rPr lang="en-US" sz="1990">
                    <a:solidFill>
                      <a:srgbClr val="FFFFFF"/>
                    </a:solidFill>
                    <a:latin typeface="League Spartan"/>
                    <a:ea typeface="League Spartan"/>
                    <a:cs typeface="League Spartan"/>
                    <a:sym typeface="League Spartan"/>
                  </a:rPr>
                  <a:t>AEPREMERJ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0AC19BFC-A552-5BD6-60B1-07E1E671A4B7}"/>
                  </a:ext>
                </a:extLst>
              </p:cNvPr>
              <p:cNvSpPr txBox="1"/>
              <p:nvPr/>
            </p:nvSpPr>
            <p:spPr>
              <a:xfrm>
                <a:off x="722114" y="1236521"/>
                <a:ext cx="609289" cy="1216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716"/>
                  </a:lnSpc>
                </a:pPr>
                <a:r>
                  <a:rPr lang="en-US" sz="51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Vassouras - RJ</a:t>
                </a:r>
              </a:p>
            </p:txBody>
          </p:sp>
        </p:grpSp>
      </p:grpSp>
      <p:pic>
        <p:nvPicPr>
          <p:cNvPr id="8" name="Imagem 7">
            <a:extLst>
              <a:ext uri="{FF2B5EF4-FFF2-40B4-BE49-F238E27FC236}">
                <a16:creationId xmlns:a16="http://schemas.microsoft.com/office/drawing/2014/main" id="{A55200B5-66C6-814B-8A47-1032E1BA4D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7815" y="2956768"/>
            <a:ext cx="12344400" cy="7401353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516DE429-DA4C-1F7C-89D3-1028C239801A}"/>
              </a:ext>
            </a:extLst>
          </p:cNvPr>
          <p:cNvSpPr txBox="1"/>
          <p:nvPr/>
        </p:nvSpPr>
        <p:spPr>
          <a:xfrm>
            <a:off x="0" y="9917668"/>
            <a:ext cx="3294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>
                <a:solidFill>
                  <a:srgbClr val="0074B0"/>
                </a:solidFill>
              </a:rPr>
              <a:t>Fonte: Quantum, Caixa Asset</a:t>
            </a:r>
          </a:p>
        </p:txBody>
      </p:sp>
    </p:spTree>
    <p:extLst>
      <p:ext uri="{BB962C8B-B14F-4D97-AF65-F5344CB8AC3E}">
        <p14:creationId xmlns:p14="http://schemas.microsoft.com/office/powerpoint/2010/main" val="2534032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B16A1-7ACD-28D9-CFAD-0A0009510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>
            <a:extLst>
              <a:ext uri="{FF2B5EF4-FFF2-40B4-BE49-F238E27FC236}">
                <a16:creationId xmlns:a16="http://schemas.microsoft.com/office/drawing/2014/main" id="{9C4E982E-8F56-B1F1-DDD0-21F278A20184}"/>
              </a:ext>
            </a:extLst>
          </p:cNvPr>
          <p:cNvSpPr/>
          <p:nvPr/>
        </p:nvSpPr>
        <p:spPr>
          <a:xfrm>
            <a:off x="-617244" y="-535345"/>
            <a:ext cx="3911393" cy="3911393"/>
          </a:xfrm>
          <a:custGeom>
            <a:avLst/>
            <a:gdLst/>
            <a:ahLst/>
            <a:cxnLst/>
            <a:rect l="l" t="t" r="r" b="b"/>
            <a:pathLst>
              <a:path w="3911393" h="3911393">
                <a:moveTo>
                  <a:pt x="0" y="0"/>
                </a:moveTo>
                <a:lnTo>
                  <a:pt x="3911393" y="0"/>
                </a:lnTo>
                <a:lnTo>
                  <a:pt x="3911393" y="3911394"/>
                </a:lnTo>
                <a:lnTo>
                  <a:pt x="0" y="39113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51000"/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Agrupar 20">
            <a:extLst>
              <a:ext uri="{FF2B5EF4-FFF2-40B4-BE49-F238E27FC236}">
                <a16:creationId xmlns:a16="http://schemas.microsoft.com/office/drawing/2014/main" id="{58F77007-012F-1BA8-0B68-CE54A3D8674A}"/>
              </a:ext>
            </a:extLst>
          </p:cNvPr>
          <p:cNvGrpSpPr/>
          <p:nvPr/>
        </p:nvGrpSpPr>
        <p:grpSpPr>
          <a:xfrm>
            <a:off x="0" y="0"/>
            <a:ext cx="18288000" cy="2882201"/>
            <a:chOff x="0" y="0"/>
            <a:chExt cx="18288000" cy="2882201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581BF297-C28D-FA5E-6512-04AD095BA1F6}"/>
                </a:ext>
              </a:extLst>
            </p:cNvPr>
            <p:cNvGrpSpPr/>
            <p:nvPr/>
          </p:nvGrpSpPr>
          <p:grpSpPr>
            <a:xfrm>
              <a:off x="0" y="0"/>
              <a:ext cx="18288000" cy="2588832"/>
              <a:chOff x="0" y="0"/>
              <a:chExt cx="4816593" cy="681832"/>
            </a:xfrm>
          </p:grpSpPr>
          <p:sp>
            <p:nvSpPr>
              <p:cNvPr id="3" name="Freeform 3">
                <a:extLst>
                  <a:ext uri="{FF2B5EF4-FFF2-40B4-BE49-F238E27FC236}">
                    <a16:creationId xmlns:a16="http://schemas.microsoft.com/office/drawing/2014/main" id="{0C138467-DECB-22E9-0349-99070022EC79}"/>
                  </a:ext>
                </a:extLst>
              </p:cNvPr>
              <p:cNvSpPr/>
              <p:nvPr/>
            </p:nvSpPr>
            <p:spPr>
              <a:xfrm>
                <a:off x="0" y="0"/>
                <a:ext cx="4816592" cy="681832"/>
              </a:xfrm>
              <a:custGeom>
                <a:avLst/>
                <a:gdLst/>
                <a:ahLst/>
                <a:cxnLst/>
                <a:rect l="l" t="t" r="r" b="b"/>
                <a:pathLst>
                  <a:path w="4816592" h="681832">
                    <a:moveTo>
                      <a:pt x="0" y="0"/>
                    </a:moveTo>
                    <a:lnTo>
                      <a:pt x="4816592" y="0"/>
                    </a:lnTo>
                    <a:lnTo>
                      <a:pt x="4816592" y="681832"/>
                    </a:lnTo>
                    <a:lnTo>
                      <a:pt x="0" y="681832"/>
                    </a:lnTo>
                    <a:close/>
                  </a:path>
                </a:pathLst>
              </a:custGeom>
              <a:solidFill>
                <a:srgbClr val="025DA6"/>
              </a:solid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4" name="TextBox 4">
                <a:extLst>
                  <a:ext uri="{FF2B5EF4-FFF2-40B4-BE49-F238E27FC236}">
                    <a16:creationId xmlns:a16="http://schemas.microsoft.com/office/drawing/2014/main" id="{A02892D6-DA35-39F3-EDDB-C68057C12320}"/>
                  </a:ext>
                </a:extLst>
              </p:cNvPr>
              <p:cNvSpPr txBox="1"/>
              <p:nvPr/>
            </p:nvSpPr>
            <p:spPr>
              <a:xfrm>
                <a:off x="0" y="-47625"/>
                <a:ext cx="4816593" cy="729457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693"/>
                  </a:lnSpc>
                </a:pPr>
                <a:endParaRPr/>
              </a:p>
            </p:txBody>
          </p:sp>
        </p:grp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E4DC9D1-9501-AA31-598F-C8CFF28E8A34}"/>
                </a:ext>
              </a:extLst>
            </p:cNvPr>
            <p:cNvSpPr/>
            <p:nvPr/>
          </p:nvSpPr>
          <p:spPr>
            <a:xfrm>
              <a:off x="6055907" y="2588832"/>
              <a:ext cx="6176185" cy="293369"/>
            </a:xfrm>
            <a:custGeom>
              <a:avLst/>
              <a:gdLst/>
              <a:ahLst/>
              <a:cxnLst/>
              <a:rect l="l" t="t" r="r" b="b"/>
              <a:pathLst>
                <a:path w="6176185" h="293369">
                  <a:moveTo>
                    <a:pt x="0" y="0"/>
                  </a:moveTo>
                  <a:lnTo>
                    <a:pt x="6176186" y="0"/>
                  </a:lnTo>
                  <a:lnTo>
                    <a:pt x="6176186" y="293369"/>
                  </a:lnTo>
                  <a:lnTo>
                    <a:pt x="0" y="293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44966F38-F54D-08DF-5ED7-FD1FE4684FB4}"/>
                </a:ext>
              </a:extLst>
            </p:cNvPr>
            <p:cNvSpPr txBox="1"/>
            <p:nvPr/>
          </p:nvSpPr>
          <p:spPr>
            <a:xfrm>
              <a:off x="2270248" y="667433"/>
              <a:ext cx="13747505" cy="77829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14"/>
                </a:lnSpc>
              </a:pPr>
              <a:r>
                <a:rPr lang="en-US" sz="5518" b="1" i="1" dirty="0">
                  <a:solidFill>
                    <a:srgbClr val="FAFDFD"/>
                  </a:solidFill>
                  <a:latin typeface="Cormorant Garamond Bold Italics"/>
                  <a:ea typeface="Cormorant Garamond Bold Italics"/>
                  <a:cs typeface="Cormorant Garamond Bold Italics"/>
                  <a:sym typeface="Cormorant Garamond Bold Italics"/>
                </a:rPr>
                <a:t>JUROS PREFIXADO</a:t>
              </a: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358D9D82-FDCE-BD8A-7360-27442DFECCAE}"/>
                </a:ext>
              </a:extLst>
            </p:cNvPr>
            <p:cNvGrpSpPr/>
            <p:nvPr/>
          </p:nvGrpSpPr>
          <p:grpSpPr>
            <a:xfrm>
              <a:off x="16489231" y="1301386"/>
              <a:ext cx="1540138" cy="1018630"/>
              <a:chOff x="0" y="0"/>
              <a:chExt cx="2053518" cy="1358174"/>
            </a:xfrm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20F778A7-0748-F6EF-1964-595F0A429D54}"/>
                  </a:ext>
                </a:extLst>
              </p:cNvPr>
              <p:cNvSpPr/>
              <p:nvPr/>
            </p:nvSpPr>
            <p:spPr>
              <a:xfrm>
                <a:off x="1351720" y="0"/>
                <a:ext cx="638186" cy="593210"/>
              </a:xfrm>
              <a:custGeom>
                <a:avLst/>
                <a:gdLst/>
                <a:ahLst/>
                <a:cxnLst/>
                <a:rect l="l" t="t" r="r" b="b"/>
                <a:pathLst>
                  <a:path w="638186" h="593210">
                    <a:moveTo>
                      <a:pt x="0" y="0"/>
                    </a:moveTo>
                    <a:lnTo>
                      <a:pt x="638187" y="0"/>
                    </a:lnTo>
                    <a:lnTo>
                      <a:pt x="638187" y="593210"/>
                    </a:lnTo>
                    <a:lnTo>
                      <a:pt x="0" y="59321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 r="-185" b="-778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  <p:sp>
            <p:nvSpPr>
              <p:cNvPr id="17" name="TextBox 17">
                <a:extLst>
                  <a:ext uri="{FF2B5EF4-FFF2-40B4-BE49-F238E27FC236}">
                    <a16:creationId xmlns:a16="http://schemas.microsoft.com/office/drawing/2014/main" id="{011B81D6-77C6-BF58-0474-98456B4591FE}"/>
                  </a:ext>
                </a:extLst>
              </p:cNvPr>
              <p:cNvSpPr txBox="1"/>
              <p:nvPr/>
            </p:nvSpPr>
            <p:spPr>
              <a:xfrm>
                <a:off x="0" y="219625"/>
                <a:ext cx="2053518" cy="4405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78"/>
                  </a:lnSpc>
                </a:pPr>
                <a:r>
                  <a:rPr lang="en-US" sz="1984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SEMINÁ</a:t>
                </a:r>
                <a:r>
                  <a:rPr lang="en-US" sz="1984">
                    <a:solidFill>
                      <a:srgbClr val="FFFFFF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R  O</a:t>
                </a:r>
              </a:p>
            </p:txBody>
          </p:sp>
          <p:sp>
            <p:nvSpPr>
              <p:cNvPr id="18" name="TextBox 18">
                <a:extLst>
                  <a:ext uri="{FF2B5EF4-FFF2-40B4-BE49-F238E27FC236}">
                    <a16:creationId xmlns:a16="http://schemas.microsoft.com/office/drawing/2014/main" id="{621D00E8-DB0B-DDF6-6C74-293A0F7578ED}"/>
                  </a:ext>
                </a:extLst>
              </p:cNvPr>
              <p:cNvSpPr txBox="1"/>
              <p:nvPr/>
            </p:nvSpPr>
            <p:spPr>
              <a:xfrm>
                <a:off x="0" y="555110"/>
                <a:ext cx="2053518" cy="376256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331"/>
                  </a:lnSpc>
                </a:pPr>
                <a:r>
                  <a:rPr lang="en-US" sz="1665" dirty="0">
                    <a:solidFill>
                      <a:srgbClr val="0EFEC1"/>
                    </a:solidFill>
                    <a:latin typeface="Open Sans"/>
                    <a:ea typeface="Open Sans"/>
                    <a:cs typeface="Open Sans"/>
                    <a:sym typeface="Open Sans"/>
                  </a:rPr>
                  <a:t>INVESTIMENTO</a:t>
                </a:r>
              </a:p>
            </p:txBody>
          </p:sp>
          <p:sp>
            <p:nvSpPr>
              <p:cNvPr id="19" name="TextBox 19">
                <a:extLst>
                  <a:ext uri="{FF2B5EF4-FFF2-40B4-BE49-F238E27FC236}">
                    <a16:creationId xmlns:a16="http://schemas.microsoft.com/office/drawing/2014/main" id="{97E37D76-0A9F-0FBA-E01A-A102AAA17550}"/>
                  </a:ext>
                </a:extLst>
              </p:cNvPr>
              <p:cNvSpPr txBox="1"/>
              <p:nvPr/>
            </p:nvSpPr>
            <p:spPr>
              <a:xfrm>
                <a:off x="0" y="864621"/>
                <a:ext cx="2053518" cy="44225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2787"/>
                  </a:lnSpc>
                </a:pPr>
                <a:r>
                  <a:rPr lang="en-US" sz="1990">
                    <a:solidFill>
                      <a:srgbClr val="FFFFFF"/>
                    </a:solidFill>
                    <a:latin typeface="League Spartan"/>
                    <a:ea typeface="League Spartan"/>
                    <a:cs typeface="League Spartan"/>
                    <a:sym typeface="League Spartan"/>
                  </a:rPr>
                  <a:t>AEPREMERJ</a:t>
                </a:r>
              </a:p>
            </p:txBody>
          </p:sp>
          <p:sp>
            <p:nvSpPr>
              <p:cNvPr id="20" name="TextBox 20">
                <a:extLst>
                  <a:ext uri="{FF2B5EF4-FFF2-40B4-BE49-F238E27FC236}">
                    <a16:creationId xmlns:a16="http://schemas.microsoft.com/office/drawing/2014/main" id="{DFA284AF-0E42-B670-DAA5-0DF32A9770F9}"/>
                  </a:ext>
                </a:extLst>
              </p:cNvPr>
              <p:cNvSpPr txBox="1"/>
              <p:nvPr/>
            </p:nvSpPr>
            <p:spPr>
              <a:xfrm>
                <a:off x="722114" y="1236521"/>
                <a:ext cx="609289" cy="1216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716"/>
                  </a:lnSpc>
                </a:pPr>
                <a:r>
                  <a:rPr lang="en-US" sz="511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Vassouras - RJ</a:t>
                </a:r>
              </a:p>
            </p:txBody>
          </p:sp>
        </p:grpSp>
      </p:grpSp>
      <p:pic>
        <p:nvPicPr>
          <p:cNvPr id="8" name="Imagem 7">
            <a:extLst>
              <a:ext uri="{FF2B5EF4-FFF2-40B4-BE49-F238E27FC236}">
                <a16:creationId xmlns:a16="http://schemas.microsoft.com/office/drawing/2014/main" id="{81207486-A741-7DD4-C379-7BBCC6ADA6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2922" y="2882201"/>
            <a:ext cx="13122152" cy="7133679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F7B5A09-810F-15FA-4C66-F86A7691E692}"/>
              </a:ext>
            </a:extLst>
          </p:cNvPr>
          <p:cNvSpPr txBox="1"/>
          <p:nvPr/>
        </p:nvSpPr>
        <p:spPr>
          <a:xfrm>
            <a:off x="0" y="9831214"/>
            <a:ext cx="2270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i="1" dirty="0">
                <a:solidFill>
                  <a:srgbClr val="0074B0"/>
                </a:solidFill>
              </a:rPr>
              <a:t>Fonte: Broadcast</a:t>
            </a:r>
          </a:p>
        </p:txBody>
      </p:sp>
    </p:spTree>
    <p:extLst>
      <p:ext uri="{BB962C8B-B14F-4D97-AF65-F5344CB8AC3E}">
        <p14:creationId xmlns:p14="http://schemas.microsoft.com/office/powerpoint/2010/main" val="1891500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